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64" r:id="rId2"/>
    <p:sldId id="291" r:id="rId3"/>
    <p:sldId id="265" r:id="rId4"/>
    <p:sldId id="271" r:id="rId5"/>
    <p:sldId id="272" r:id="rId6"/>
    <p:sldId id="273" r:id="rId7"/>
    <p:sldId id="277" r:id="rId8"/>
    <p:sldId id="293" r:id="rId9"/>
    <p:sldId id="283" r:id="rId10"/>
    <p:sldId id="278" r:id="rId11"/>
    <p:sldId id="279" r:id="rId12"/>
    <p:sldId id="284" r:id="rId13"/>
    <p:sldId id="286" r:id="rId14"/>
    <p:sldId id="285" r:id="rId15"/>
    <p:sldId id="287" r:id="rId16"/>
    <p:sldId id="289" r:id="rId17"/>
    <p:sldId id="288" r:id="rId18"/>
    <p:sldId id="274" r:id="rId19"/>
    <p:sldId id="268" r:id="rId20"/>
    <p:sldId id="280" r:id="rId21"/>
    <p:sldId id="269" r:id="rId22"/>
    <p:sldId id="275" r:id="rId23"/>
    <p:sldId id="276" r:id="rId24"/>
    <p:sldId id="258" r:id="rId25"/>
    <p:sldId id="270" r:id="rId26"/>
    <p:sldId id="282" r:id="rId27"/>
    <p:sldId id="290" r:id="rId28"/>
    <p:sldId id="292" r:id="rId29"/>
  </p:sldIdLst>
  <p:sldSz cx="9144000" cy="6858000" type="screen4x3"/>
  <p:notesSz cx="6858000" cy="9296400"/>
  <p:defaultText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sorterViewPr>
    <p:cViewPr>
      <p:scale>
        <a:sx n="100" d="100"/>
        <a:sy n="100" d="100"/>
      </p:scale>
      <p:origin x="0" y="32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64820"/>
          </a:xfrm>
          <a:prstGeom prst="rect">
            <a:avLst/>
          </a:prstGeom>
        </p:spPr>
        <p:txBody>
          <a:bodyPr vert="horz" lIns="93177" tIns="46589" rIns="93177" bIns="46589" rtlCol="0"/>
          <a:lstStyle>
            <a:lvl1pPr algn="r">
              <a:defRPr sz="1200"/>
            </a:lvl1pPr>
          </a:lstStyle>
          <a:p>
            <a:fld id="{2DDD14D4-28C4-4F16-814A-E040C886999E}" type="datetimeFigureOut">
              <a:rPr lang="en-US" smtClean="0"/>
              <a:t>2/19/2013</a:t>
            </a:fld>
            <a:endParaRPr lang="en-US"/>
          </a:p>
        </p:txBody>
      </p:sp>
      <p:sp>
        <p:nvSpPr>
          <p:cNvPr id="4" name="Footer Placeholder 3"/>
          <p:cNvSpPr>
            <a:spLocks noGrp="1"/>
          </p:cNvSpPr>
          <p:nvPr>
            <p:ph type="ftr" sz="quarter" idx="2"/>
          </p:nvPr>
        </p:nvSpPr>
        <p:spPr>
          <a:xfrm>
            <a:off x="0" y="8829429"/>
            <a:ext cx="297180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5010" y="8829429"/>
            <a:ext cx="2971800" cy="464820"/>
          </a:xfrm>
          <a:prstGeom prst="rect">
            <a:avLst/>
          </a:prstGeom>
        </p:spPr>
        <p:txBody>
          <a:bodyPr vert="horz" lIns="93177" tIns="46589" rIns="93177" bIns="46589" rtlCol="0" anchor="b"/>
          <a:lstStyle>
            <a:lvl1pPr algn="r">
              <a:defRPr sz="1200"/>
            </a:lvl1pPr>
          </a:lstStyle>
          <a:p>
            <a:fld id="{41ACC11D-116A-48E6-8B9D-D79D8FC5E5E2}" type="slidenum">
              <a:rPr lang="en-US" smtClean="0"/>
              <a:t>‹#›</a:t>
            </a:fld>
            <a:endParaRPr lang="en-US"/>
          </a:p>
        </p:txBody>
      </p:sp>
    </p:spTree>
    <p:extLst>
      <p:ext uri="{BB962C8B-B14F-4D97-AF65-F5344CB8AC3E}">
        <p14:creationId xmlns:p14="http://schemas.microsoft.com/office/powerpoint/2010/main" val="1999697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8" y="0"/>
            <a:ext cx="2972421" cy="465138"/>
          </a:xfrm>
          <a:prstGeom prst="rect">
            <a:avLst/>
          </a:prstGeom>
        </p:spPr>
        <p:txBody>
          <a:bodyPr vert="horz" lIns="91440" tIns="45720" rIns="91440" bIns="45720" rtlCol="0"/>
          <a:lstStyle>
            <a:lvl1pPr algn="r">
              <a:defRPr sz="1200"/>
            </a:lvl1pPr>
          </a:lstStyle>
          <a:p>
            <a:fld id="{1E1D41AE-922E-47D0-BC8E-F925BCAC09E3}" type="datetimeFigureOut">
              <a:rPr lang="en-US" smtClean="0"/>
              <a:t>2/19/2013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16427"/>
            <a:ext cx="5485158"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8" y="8829675"/>
            <a:ext cx="2972421" cy="465138"/>
          </a:xfrm>
          <a:prstGeom prst="rect">
            <a:avLst/>
          </a:prstGeom>
        </p:spPr>
        <p:txBody>
          <a:bodyPr vert="horz" lIns="91440" tIns="45720" rIns="91440" bIns="45720" rtlCol="0" anchor="b"/>
          <a:lstStyle>
            <a:lvl1pPr algn="r">
              <a:defRPr sz="1200"/>
            </a:lvl1pPr>
          </a:lstStyle>
          <a:p>
            <a:fld id="{1BC85FE2-67DC-4B9A-A9AA-58C7CACC7603}" type="slidenum">
              <a:rPr lang="en-US" smtClean="0"/>
              <a:t>‹#›</a:t>
            </a:fld>
            <a:endParaRPr lang="en-US"/>
          </a:p>
        </p:txBody>
      </p:sp>
    </p:spTree>
    <p:extLst>
      <p:ext uri="{BB962C8B-B14F-4D97-AF65-F5344CB8AC3E}">
        <p14:creationId xmlns:p14="http://schemas.microsoft.com/office/powerpoint/2010/main" val="2493622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teach at UCCS</a:t>
            </a:r>
            <a:r>
              <a:rPr lang="en-US" baseline="0" dirty="0" smtClean="0"/>
              <a:t> and provide in-service workshops around the country. I </a:t>
            </a:r>
            <a:r>
              <a:rPr lang="en-US" dirty="0" smtClean="0"/>
              <a:t>previously</a:t>
            </a:r>
            <a:r>
              <a:rPr lang="en-US" baseline="0" dirty="0" smtClean="0"/>
              <a:t> taught </a:t>
            </a:r>
            <a:r>
              <a:rPr lang="en-US" baseline="0" dirty="0" err="1" smtClean="0"/>
              <a:t>PreK</a:t>
            </a:r>
            <a:r>
              <a:rPr lang="en-US" baseline="0" dirty="0" smtClean="0"/>
              <a:t>-HE in Boston, Africa, on the Navajo Reservation, in Appalachia, Iowa and Colorado.</a:t>
            </a:r>
            <a:endParaRPr lang="en-US" dirty="0"/>
          </a:p>
        </p:txBody>
      </p:sp>
      <p:sp>
        <p:nvSpPr>
          <p:cNvPr id="4" name="Slide Number Placeholder 3"/>
          <p:cNvSpPr>
            <a:spLocks noGrp="1"/>
          </p:cNvSpPr>
          <p:nvPr>
            <p:ph type="sldNum" sz="quarter" idx="10"/>
          </p:nvPr>
        </p:nvSpPr>
        <p:spPr/>
        <p:txBody>
          <a:bodyPr/>
          <a:lstStyle/>
          <a:p>
            <a:fld id="{1BC85FE2-67DC-4B9A-A9AA-58C7CACC7603}" type="slidenum">
              <a:rPr lang="en-US" smtClean="0"/>
              <a:t>1</a:t>
            </a:fld>
            <a:endParaRPr lang="en-US"/>
          </a:p>
        </p:txBody>
      </p:sp>
    </p:spTree>
    <p:extLst>
      <p:ext uri="{BB962C8B-B14F-4D97-AF65-F5344CB8AC3E}">
        <p14:creationId xmlns:p14="http://schemas.microsoft.com/office/powerpoint/2010/main" val="3478690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still looking for a McDonald’s ad for help needed. Then I’ll circle it like we did in Vocational Skills Class. We would read through the Classified Ads and circle jobs we could do, like places we could wipe tables and sweep floors.)</a:t>
            </a:r>
            <a:endParaRPr lang="en-US" dirty="0"/>
          </a:p>
        </p:txBody>
      </p:sp>
      <p:sp>
        <p:nvSpPr>
          <p:cNvPr id="4" name="Slide Number Placeholder 3"/>
          <p:cNvSpPr>
            <a:spLocks noGrp="1"/>
          </p:cNvSpPr>
          <p:nvPr>
            <p:ph type="sldNum" sz="quarter" idx="10"/>
          </p:nvPr>
        </p:nvSpPr>
        <p:spPr/>
        <p:txBody>
          <a:bodyPr/>
          <a:lstStyle/>
          <a:p>
            <a:fld id="{1BC85FE2-67DC-4B9A-A9AA-58C7CACC7603}" type="slidenum">
              <a:rPr lang="en-US" smtClean="0"/>
              <a:t>16</a:t>
            </a:fld>
            <a:endParaRPr lang="en-US"/>
          </a:p>
        </p:txBody>
      </p:sp>
    </p:spTree>
    <p:extLst>
      <p:ext uri="{BB962C8B-B14F-4D97-AF65-F5344CB8AC3E}">
        <p14:creationId xmlns:p14="http://schemas.microsoft.com/office/powerpoint/2010/main" val="3329377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ea typeface="+mn-ea"/>
              </a:rPr>
              <a:t>“relationships matter’ </a:t>
            </a:r>
            <a:r>
              <a:rPr lang="en-US" sz="1200" dirty="0" smtClean="0">
                <a:solidFill>
                  <a:schemeClr val="tx1"/>
                </a:solidFill>
                <a:ea typeface="MS PGothic" pitchFamily="34" charset="-128"/>
              </a:rPr>
              <a:t>Wagner, </a:t>
            </a:r>
            <a:r>
              <a:rPr lang="en-US" sz="1200" dirty="0" err="1" smtClean="0">
                <a:solidFill>
                  <a:schemeClr val="tx1"/>
                </a:solidFill>
                <a:ea typeface="MS PGothic" pitchFamily="34" charset="-128"/>
              </a:rPr>
              <a:t>Cadwallader</a:t>
            </a:r>
            <a:r>
              <a:rPr lang="en-US" sz="1200" dirty="0" smtClean="0">
                <a:solidFill>
                  <a:schemeClr val="tx1"/>
                </a:solidFill>
                <a:ea typeface="MS PGothic" pitchFamily="34" charset="-128"/>
              </a:rPr>
              <a:t>, Garza, &amp; </a:t>
            </a:r>
            <a:r>
              <a:rPr lang="en-US" sz="1200" dirty="0" err="1" smtClean="0">
                <a:solidFill>
                  <a:schemeClr val="tx1"/>
                </a:solidFill>
                <a:ea typeface="MS PGothic" pitchFamily="34" charset="-128"/>
              </a:rPr>
              <a:t>Cameto</a:t>
            </a:r>
            <a:r>
              <a:rPr lang="en-US" sz="1200" dirty="0" smtClean="0">
                <a:solidFill>
                  <a:schemeClr val="tx1"/>
                </a:solidFill>
                <a:ea typeface="MS PGothic" pitchFamily="34" charset="-128"/>
              </a:rPr>
              <a:t> (2004) in </a:t>
            </a:r>
            <a:r>
              <a:rPr lang="en-US" dirty="0" smtClean="0"/>
              <a:t>Erik Carter, TASH “peer-mediated supports”; </a:t>
            </a:r>
            <a:r>
              <a:rPr lang="en-US" dirty="0" err="1" smtClean="0"/>
              <a:t>Kliewer’s</a:t>
            </a:r>
            <a:r>
              <a:rPr lang="en-US" dirty="0" smtClean="0"/>
              <a:t> local</a:t>
            </a:r>
            <a:r>
              <a:rPr lang="en-US" baseline="0" dirty="0" smtClean="0"/>
              <a:t> understanding</a:t>
            </a:r>
            <a:endParaRPr lang="en-US" dirty="0"/>
          </a:p>
        </p:txBody>
      </p:sp>
      <p:sp>
        <p:nvSpPr>
          <p:cNvPr id="4" name="Slide Number Placeholder 3"/>
          <p:cNvSpPr>
            <a:spLocks noGrp="1"/>
          </p:cNvSpPr>
          <p:nvPr>
            <p:ph type="sldNum" sz="quarter" idx="10"/>
          </p:nvPr>
        </p:nvSpPr>
        <p:spPr/>
        <p:txBody>
          <a:bodyPr/>
          <a:lstStyle/>
          <a:p>
            <a:fld id="{1BC85FE2-67DC-4B9A-A9AA-58C7CACC7603}" type="slidenum">
              <a:rPr lang="en-US" smtClean="0"/>
              <a:t>17</a:t>
            </a:fld>
            <a:endParaRPr lang="en-US"/>
          </a:p>
        </p:txBody>
      </p:sp>
    </p:spTree>
    <p:extLst>
      <p:ext uri="{BB962C8B-B14F-4D97-AF65-F5344CB8AC3E}">
        <p14:creationId xmlns:p14="http://schemas.microsoft.com/office/powerpoint/2010/main" val="2620893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Cazden</a:t>
            </a:r>
            <a:r>
              <a:rPr lang="en-US" dirty="0" smtClean="0"/>
              <a:t>, 2001; Paley, 2004; </a:t>
            </a:r>
            <a:r>
              <a:rPr lang="en-US" dirty="0" err="1" smtClean="0"/>
              <a:t>Zigler</a:t>
            </a:r>
            <a:r>
              <a:rPr lang="en-US" dirty="0" smtClean="0"/>
              <a:t>, Singer, &amp; Bishop-Josef, 2004). See </a:t>
            </a:r>
            <a:r>
              <a:rPr lang="en-US" sz="1200" kern="1200" dirty="0" smtClean="0">
                <a:solidFill>
                  <a:schemeClr val="tx1"/>
                </a:solidFill>
                <a:effectLst/>
                <a:latin typeface="+mn-lt"/>
                <a:ea typeface="+mn-ea"/>
                <a:cs typeface="+mn-cs"/>
              </a:rPr>
              <a:t>In </a:t>
            </a:r>
            <a:r>
              <a:rPr lang="en-US" sz="1200" i="1" kern="1200" dirty="0" smtClean="0">
                <a:solidFill>
                  <a:schemeClr val="tx1"/>
                </a:solidFill>
                <a:effectLst/>
                <a:latin typeface="+mn-lt"/>
                <a:ea typeface="+mn-ea"/>
                <a:cs typeface="+mn-cs"/>
              </a:rPr>
              <a:t>Youth: Responding to lives - An international handbook</a:t>
            </a:r>
            <a:r>
              <a:rPr lang="en-US" sz="1200" kern="1200" dirty="0" smtClean="0">
                <a:solidFill>
                  <a:schemeClr val="tx1"/>
                </a:solidFill>
                <a:effectLst/>
                <a:latin typeface="+mn-lt"/>
                <a:ea typeface="+mn-ea"/>
                <a:cs typeface="+mn-cs"/>
              </a:rPr>
              <a:t>, A. Azzopardi, Editor. Boston: Sense Publishers.</a:t>
            </a:r>
            <a:endParaRPr lang="en-US" dirty="0"/>
          </a:p>
        </p:txBody>
      </p:sp>
      <p:sp>
        <p:nvSpPr>
          <p:cNvPr id="4" name="Slide Number Placeholder 3"/>
          <p:cNvSpPr>
            <a:spLocks noGrp="1"/>
          </p:cNvSpPr>
          <p:nvPr>
            <p:ph type="sldNum" sz="quarter" idx="10"/>
          </p:nvPr>
        </p:nvSpPr>
        <p:spPr/>
        <p:txBody>
          <a:bodyPr/>
          <a:lstStyle/>
          <a:p>
            <a:fld id="{1BC85FE2-67DC-4B9A-A9AA-58C7CACC7603}" type="slidenum">
              <a:rPr lang="en-US" smtClean="0"/>
              <a:t>18</a:t>
            </a:fld>
            <a:endParaRPr lang="en-US"/>
          </a:p>
        </p:txBody>
      </p:sp>
    </p:spTree>
    <p:extLst>
      <p:ext uri="{BB962C8B-B14F-4D97-AF65-F5344CB8AC3E}">
        <p14:creationId xmlns:p14="http://schemas.microsoft.com/office/powerpoint/2010/main" val="38677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also </a:t>
            </a:r>
            <a:r>
              <a:rPr lang="en-US" sz="1200" dirty="0" smtClean="0"/>
              <a:t>Disability Studies Quarterly ‘12; Lois </a:t>
            </a:r>
            <a:r>
              <a:rPr lang="en-US" sz="1200" dirty="0" err="1" smtClean="0"/>
              <a:t>Heshusius</a:t>
            </a:r>
            <a:r>
              <a:rPr lang="en-US" sz="1200" dirty="0" smtClean="0"/>
              <a:t> &amp; Lovett’s “listening”</a:t>
            </a:r>
            <a:endParaRPr lang="en-US" dirty="0"/>
          </a:p>
        </p:txBody>
      </p:sp>
      <p:sp>
        <p:nvSpPr>
          <p:cNvPr id="4" name="Slide Number Placeholder 3"/>
          <p:cNvSpPr>
            <a:spLocks noGrp="1"/>
          </p:cNvSpPr>
          <p:nvPr>
            <p:ph type="sldNum" sz="quarter" idx="10"/>
          </p:nvPr>
        </p:nvSpPr>
        <p:spPr/>
        <p:txBody>
          <a:bodyPr/>
          <a:lstStyle/>
          <a:p>
            <a:fld id="{1BC85FE2-67DC-4B9A-A9AA-58C7CACC7603}" type="slidenum">
              <a:rPr lang="en-US" smtClean="0"/>
              <a:t>19</a:t>
            </a:fld>
            <a:endParaRPr lang="en-US"/>
          </a:p>
        </p:txBody>
      </p:sp>
    </p:spTree>
    <p:extLst>
      <p:ext uri="{BB962C8B-B14F-4D97-AF65-F5344CB8AC3E}">
        <p14:creationId xmlns:p14="http://schemas.microsoft.com/office/powerpoint/2010/main" val="2420375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Cazden</a:t>
            </a:r>
            <a:r>
              <a:rPr lang="en-US" sz="1200" kern="1200" dirty="0" smtClean="0">
                <a:solidFill>
                  <a:schemeClr val="tx1"/>
                </a:solidFill>
                <a:effectLst/>
                <a:latin typeface="+mn-lt"/>
                <a:ea typeface="+mn-ea"/>
                <a:cs typeface="+mn-cs"/>
              </a:rPr>
              <a:t> (2001) writes, “The most important asymmetry in the rights and obligations of teachers and students is over control of the right to speak” (p.82).  </a:t>
            </a:r>
            <a:r>
              <a:rPr lang="en-US" sz="1200" kern="1200" dirty="0" err="1" smtClean="0">
                <a:solidFill>
                  <a:schemeClr val="tx1"/>
                </a:solidFill>
                <a:effectLst/>
                <a:latin typeface="+mn-lt"/>
                <a:ea typeface="+mn-ea"/>
                <a:cs typeface="+mn-cs"/>
              </a:rPr>
              <a:t>Cazden’s</a:t>
            </a:r>
            <a:r>
              <a:rPr lang="en-US" sz="1200" kern="1200" dirty="0" smtClean="0">
                <a:solidFill>
                  <a:schemeClr val="tx1"/>
                </a:solidFill>
                <a:effectLst/>
                <a:latin typeface="+mn-lt"/>
                <a:ea typeface="+mn-ea"/>
                <a:cs typeface="+mn-cs"/>
              </a:rPr>
              <a:t> idea of </a:t>
            </a:r>
            <a:r>
              <a:rPr lang="en-US" sz="1200" i="1" kern="1200" dirty="0" smtClean="0">
                <a:solidFill>
                  <a:schemeClr val="tx1"/>
                </a:solidFill>
                <a:effectLst/>
                <a:latin typeface="+mn-lt"/>
                <a:ea typeface="+mn-ea"/>
                <a:cs typeface="+mn-cs"/>
              </a:rPr>
              <a:t>speaking rights</a:t>
            </a:r>
            <a:r>
              <a:rPr lang="en-US" sz="1200" kern="1200" dirty="0" smtClean="0">
                <a:solidFill>
                  <a:schemeClr val="tx1"/>
                </a:solidFill>
                <a:effectLst/>
                <a:latin typeface="+mn-lt"/>
                <a:ea typeface="+mn-ea"/>
                <a:cs typeface="+mn-cs"/>
              </a:rPr>
              <a:t> is a useful idea for discussing David’s communication. It suggests that David should have had the right to speak, or in his case, use whatever means he might have to communicate, to share his thoughts and feelings with others.  The other part of </a:t>
            </a:r>
            <a:r>
              <a:rPr lang="en-US" sz="1200" i="1" kern="1200" dirty="0" smtClean="0">
                <a:solidFill>
                  <a:schemeClr val="tx1"/>
                </a:solidFill>
                <a:effectLst/>
                <a:latin typeface="+mn-lt"/>
                <a:ea typeface="+mn-ea"/>
                <a:cs typeface="+mn-cs"/>
              </a:rPr>
              <a:t>speaking rights,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Cazden</a:t>
            </a:r>
            <a:r>
              <a:rPr lang="en-US" sz="1200" kern="1200" dirty="0" smtClean="0">
                <a:solidFill>
                  <a:schemeClr val="tx1"/>
                </a:solidFill>
                <a:effectLst/>
                <a:latin typeface="+mn-lt"/>
                <a:ea typeface="+mn-ea"/>
                <a:cs typeface="+mn-cs"/>
              </a:rPr>
              <a:t> asserts, is </a:t>
            </a:r>
            <a:r>
              <a:rPr lang="en-US" sz="1200" i="1" kern="1200" dirty="0" smtClean="0">
                <a:solidFill>
                  <a:schemeClr val="tx1"/>
                </a:solidFill>
                <a:effectLst/>
                <a:latin typeface="+mn-lt"/>
                <a:ea typeface="+mn-ea"/>
                <a:cs typeface="+mn-cs"/>
              </a:rPr>
              <a:t>listening responsibilities,</a:t>
            </a:r>
            <a:r>
              <a:rPr lang="en-US" sz="1200" kern="1200" dirty="0" smtClean="0">
                <a:solidFill>
                  <a:schemeClr val="tx1"/>
                </a:solidFill>
                <a:effectLst/>
                <a:latin typeface="+mn-lt"/>
                <a:ea typeface="+mn-ea"/>
                <a:cs typeface="+mn-cs"/>
              </a:rPr>
              <a:t> where teachers (and others) listen and respond to students’ voices.</a:t>
            </a:r>
            <a:endParaRPr lang="en-US" dirty="0"/>
          </a:p>
        </p:txBody>
      </p:sp>
      <p:sp>
        <p:nvSpPr>
          <p:cNvPr id="4" name="Slide Number Placeholder 3"/>
          <p:cNvSpPr>
            <a:spLocks noGrp="1"/>
          </p:cNvSpPr>
          <p:nvPr>
            <p:ph type="sldNum" sz="quarter" idx="10"/>
          </p:nvPr>
        </p:nvSpPr>
        <p:spPr/>
        <p:txBody>
          <a:bodyPr/>
          <a:lstStyle/>
          <a:p>
            <a:fld id="{1BC85FE2-67DC-4B9A-A9AA-58C7CACC7603}" type="slidenum">
              <a:rPr lang="en-US" smtClean="0"/>
              <a:t>20</a:t>
            </a:fld>
            <a:endParaRPr lang="en-US"/>
          </a:p>
        </p:txBody>
      </p:sp>
    </p:spTree>
    <p:extLst>
      <p:ext uri="{BB962C8B-B14F-4D97-AF65-F5344CB8AC3E}">
        <p14:creationId xmlns:p14="http://schemas.microsoft.com/office/powerpoint/2010/main" val="3376353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*might be FAF, Parent organizations where we ‘lean forward</a:t>
            </a:r>
            <a:r>
              <a:rPr lang="en-US" baseline="0" dirty="0" smtClean="0"/>
              <a:t> and listen to families’ (Harry) cross-disciplinary collaboration (at the PDS, Clarke)</a:t>
            </a:r>
            <a:endParaRPr lang="en-US" dirty="0"/>
          </a:p>
        </p:txBody>
      </p:sp>
      <p:sp>
        <p:nvSpPr>
          <p:cNvPr id="4" name="Slide Number Placeholder 3"/>
          <p:cNvSpPr>
            <a:spLocks noGrp="1"/>
          </p:cNvSpPr>
          <p:nvPr>
            <p:ph type="sldNum" sz="quarter" idx="10"/>
          </p:nvPr>
        </p:nvSpPr>
        <p:spPr/>
        <p:txBody>
          <a:bodyPr/>
          <a:lstStyle/>
          <a:p>
            <a:fld id="{1BC85FE2-67DC-4B9A-A9AA-58C7CACC7603}" type="slidenum">
              <a:rPr lang="en-US" smtClean="0"/>
              <a:t>21</a:t>
            </a:fld>
            <a:endParaRPr lang="en-US"/>
          </a:p>
        </p:txBody>
      </p:sp>
    </p:spTree>
    <p:extLst>
      <p:ext uri="{BB962C8B-B14F-4D97-AF65-F5344CB8AC3E}">
        <p14:creationId xmlns:p14="http://schemas.microsoft.com/office/powerpoint/2010/main" val="3797056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do: Create</a:t>
            </a:r>
            <a:r>
              <a:rPr lang="en-US" baseline="0" dirty="0" smtClean="0"/>
              <a:t> </a:t>
            </a:r>
            <a:r>
              <a:rPr lang="en-US" dirty="0" smtClean="0"/>
              <a:t>Self-portraits</a:t>
            </a:r>
            <a:r>
              <a:rPr lang="en-US" baseline="0" dirty="0" smtClean="0"/>
              <a:t> &amp; Portraits of students based on context/family, observations, artifacts, active listening – see </a:t>
            </a:r>
            <a:r>
              <a:rPr lang="en-US" baseline="0" dirty="0" err="1" smtClean="0"/>
              <a:t>Ed.Week</a:t>
            </a:r>
            <a:r>
              <a:rPr lang="en-US" baseline="0" dirty="0" smtClean="0"/>
              <a:t> article moving from deficit model to strength-based education for </a:t>
            </a:r>
            <a:r>
              <a:rPr lang="en-US" baseline="0" dirty="0" err="1" smtClean="0"/>
              <a:t>neurodiverse</a:t>
            </a:r>
            <a:r>
              <a:rPr lang="en-US" baseline="0" dirty="0" smtClean="0"/>
              <a:t> students</a:t>
            </a:r>
            <a:endParaRPr lang="en-US" dirty="0"/>
          </a:p>
        </p:txBody>
      </p:sp>
      <p:sp>
        <p:nvSpPr>
          <p:cNvPr id="4" name="Slide Number Placeholder 3"/>
          <p:cNvSpPr>
            <a:spLocks noGrp="1"/>
          </p:cNvSpPr>
          <p:nvPr>
            <p:ph type="sldNum" sz="quarter" idx="10"/>
          </p:nvPr>
        </p:nvSpPr>
        <p:spPr/>
        <p:txBody>
          <a:bodyPr/>
          <a:lstStyle/>
          <a:p>
            <a:fld id="{1BC85FE2-67DC-4B9A-A9AA-58C7CACC7603}" type="slidenum">
              <a:rPr lang="en-US" smtClean="0"/>
              <a:t>22</a:t>
            </a:fld>
            <a:endParaRPr lang="en-US"/>
          </a:p>
        </p:txBody>
      </p:sp>
    </p:spTree>
    <p:extLst>
      <p:ext uri="{BB962C8B-B14F-4D97-AF65-F5344CB8AC3E}">
        <p14:creationId xmlns:p14="http://schemas.microsoft.com/office/powerpoint/2010/main" val="2382833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(DSE, 2009?) general, specialist, and special education teachers 1) struggle with meeting the range of student needs, 2) acknowledge the importance of collaboration but admit “it’s hard,” and 3) play a part in the social construction of (dis)ability. Ability privilege.</a:t>
            </a:r>
          </a:p>
        </p:txBody>
      </p:sp>
      <p:sp>
        <p:nvSpPr>
          <p:cNvPr id="4" name="Slide Number Placeholder 3"/>
          <p:cNvSpPr>
            <a:spLocks noGrp="1"/>
          </p:cNvSpPr>
          <p:nvPr>
            <p:ph type="sldNum" sz="quarter" idx="10"/>
          </p:nvPr>
        </p:nvSpPr>
        <p:spPr/>
        <p:txBody>
          <a:bodyPr/>
          <a:lstStyle/>
          <a:p>
            <a:fld id="{1BC85FE2-67DC-4B9A-A9AA-58C7CACC7603}" type="slidenum">
              <a:rPr lang="en-US" smtClean="0"/>
              <a:t>23</a:t>
            </a:fld>
            <a:endParaRPr lang="en-US"/>
          </a:p>
        </p:txBody>
      </p:sp>
    </p:spTree>
    <p:extLst>
      <p:ext uri="{BB962C8B-B14F-4D97-AF65-F5344CB8AC3E}">
        <p14:creationId xmlns:p14="http://schemas.microsoft.com/office/powerpoint/2010/main" val="3231015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Based on Seymour </a:t>
            </a:r>
            <a:r>
              <a:rPr lang="en-US" dirty="0" err="1" smtClean="0"/>
              <a:t>Sarason’s</a:t>
            </a:r>
            <a:r>
              <a:rPr lang="en-US" dirty="0" smtClean="0"/>
              <a:t> studies of family-school relationships.</a:t>
            </a:r>
          </a:p>
        </p:txBody>
      </p:sp>
      <p:sp>
        <p:nvSpPr>
          <p:cNvPr id="4" name="Slide Number Placeholder 3"/>
          <p:cNvSpPr>
            <a:spLocks noGrp="1"/>
          </p:cNvSpPr>
          <p:nvPr>
            <p:ph type="sldNum" sz="quarter" idx="10"/>
          </p:nvPr>
        </p:nvSpPr>
        <p:spPr/>
        <p:txBody>
          <a:bodyPr/>
          <a:lstStyle/>
          <a:p>
            <a:fld id="{1BC85FE2-67DC-4B9A-A9AA-58C7CACC7603}" type="slidenum">
              <a:rPr lang="en-US" smtClean="0"/>
              <a:t>24</a:t>
            </a:fld>
            <a:endParaRPr lang="en-US"/>
          </a:p>
        </p:txBody>
      </p:sp>
    </p:spTree>
    <p:extLst>
      <p:ext uri="{BB962C8B-B14F-4D97-AF65-F5344CB8AC3E}">
        <p14:creationId xmlns:p14="http://schemas.microsoft.com/office/powerpoint/2010/main" val="1015412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Issues in Teacher Ed (in press): families know a lot; they’re normal</a:t>
            </a:r>
            <a:endParaRPr lang="en-US" dirty="0" smtClean="0"/>
          </a:p>
        </p:txBody>
      </p:sp>
      <p:sp>
        <p:nvSpPr>
          <p:cNvPr id="4" name="Slide Number Placeholder 3"/>
          <p:cNvSpPr>
            <a:spLocks noGrp="1"/>
          </p:cNvSpPr>
          <p:nvPr>
            <p:ph type="sldNum" sz="quarter" idx="10"/>
          </p:nvPr>
        </p:nvSpPr>
        <p:spPr/>
        <p:txBody>
          <a:bodyPr/>
          <a:lstStyle/>
          <a:p>
            <a:fld id="{1BC85FE2-67DC-4B9A-A9AA-58C7CACC7603}" type="slidenum">
              <a:rPr lang="en-US" smtClean="0"/>
              <a:t>25</a:t>
            </a:fld>
            <a:endParaRPr lang="en-US"/>
          </a:p>
        </p:txBody>
      </p:sp>
    </p:spTree>
    <p:extLst>
      <p:ext uri="{BB962C8B-B14F-4D97-AF65-F5344CB8AC3E}">
        <p14:creationId xmlns:p14="http://schemas.microsoft.com/office/powerpoint/2010/main" val="4108773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used portraiture research methodology for my yearlong study which is described in the book we</a:t>
            </a:r>
            <a:r>
              <a:rPr lang="en-US" baseline="0" dirty="0" smtClean="0"/>
              <a:t> are</a:t>
            </a:r>
            <a:r>
              <a:rPr lang="en-US" dirty="0" smtClean="0"/>
              <a:t> here</a:t>
            </a:r>
            <a:r>
              <a:rPr lang="en-US" baseline="0" dirty="0" smtClean="0"/>
              <a:t> today to discuss</a:t>
            </a:r>
            <a:r>
              <a:rPr lang="en-US" dirty="0" smtClean="0"/>
              <a:t>.</a:t>
            </a:r>
            <a:endParaRPr lang="en-US" dirty="0"/>
          </a:p>
        </p:txBody>
      </p:sp>
      <p:sp>
        <p:nvSpPr>
          <p:cNvPr id="4" name="Slide Number Placeholder 3"/>
          <p:cNvSpPr>
            <a:spLocks noGrp="1"/>
          </p:cNvSpPr>
          <p:nvPr>
            <p:ph type="sldNum" sz="quarter" idx="10"/>
          </p:nvPr>
        </p:nvSpPr>
        <p:spPr/>
        <p:txBody>
          <a:bodyPr/>
          <a:lstStyle/>
          <a:p>
            <a:fld id="{1BC85FE2-67DC-4B9A-A9AA-58C7CACC7603}" type="slidenum">
              <a:rPr lang="en-US" smtClean="0"/>
              <a:t>3</a:t>
            </a:fld>
            <a:endParaRPr lang="en-US"/>
          </a:p>
        </p:txBody>
      </p:sp>
    </p:spTree>
    <p:extLst>
      <p:ext uri="{BB962C8B-B14F-4D97-AF65-F5344CB8AC3E}">
        <p14:creationId xmlns:p14="http://schemas.microsoft.com/office/powerpoint/2010/main" val="3169089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at complexities/subtleties, </a:t>
            </a:r>
            <a:r>
              <a:rPr lang="en-US" dirty="0" err="1" smtClean="0"/>
              <a:t>overrep</a:t>
            </a:r>
            <a:r>
              <a:rPr lang="en-US" dirty="0" smtClean="0"/>
              <a:t>., privilege</a:t>
            </a:r>
            <a:endParaRPr lang="en-US" dirty="0"/>
          </a:p>
        </p:txBody>
      </p:sp>
      <p:sp>
        <p:nvSpPr>
          <p:cNvPr id="4" name="Slide Number Placeholder 3"/>
          <p:cNvSpPr>
            <a:spLocks noGrp="1"/>
          </p:cNvSpPr>
          <p:nvPr>
            <p:ph type="sldNum" sz="quarter" idx="10"/>
          </p:nvPr>
        </p:nvSpPr>
        <p:spPr/>
        <p:txBody>
          <a:bodyPr/>
          <a:lstStyle/>
          <a:p>
            <a:fld id="{1BC85FE2-67DC-4B9A-A9AA-58C7CACC7603}" type="slidenum">
              <a:rPr lang="en-US" smtClean="0"/>
              <a:t>26</a:t>
            </a:fld>
            <a:endParaRPr lang="en-US"/>
          </a:p>
        </p:txBody>
      </p:sp>
    </p:spTree>
    <p:extLst>
      <p:ext uri="{BB962C8B-B14F-4D97-AF65-F5344CB8AC3E}">
        <p14:creationId xmlns:p14="http://schemas.microsoft.com/office/powerpoint/2010/main" val="1923437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prospectus’ audience/purpose &amp; </a:t>
            </a:r>
            <a:r>
              <a:rPr lang="en-US" dirty="0" err="1" smtClean="0"/>
              <a:t>Brantlinger</a:t>
            </a:r>
            <a:r>
              <a:rPr lang="en-US" dirty="0" smtClean="0"/>
              <a:t> manuscript</a:t>
            </a:r>
            <a:endParaRPr lang="en-US" dirty="0"/>
          </a:p>
        </p:txBody>
      </p:sp>
      <p:sp>
        <p:nvSpPr>
          <p:cNvPr id="4" name="Slide Number Placeholder 3"/>
          <p:cNvSpPr>
            <a:spLocks noGrp="1"/>
          </p:cNvSpPr>
          <p:nvPr>
            <p:ph type="sldNum" sz="quarter" idx="10"/>
          </p:nvPr>
        </p:nvSpPr>
        <p:spPr/>
        <p:txBody>
          <a:bodyPr/>
          <a:lstStyle/>
          <a:p>
            <a:fld id="{1BC85FE2-67DC-4B9A-A9AA-58C7CACC7603}" type="slidenum">
              <a:rPr lang="en-US" smtClean="0"/>
              <a:t>27</a:t>
            </a:fld>
            <a:endParaRPr lang="en-US"/>
          </a:p>
        </p:txBody>
      </p:sp>
    </p:spTree>
    <p:extLst>
      <p:ext uri="{BB962C8B-B14F-4D97-AF65-F5344CB8AC3E}">
        <p14:creationId xmlns:p14="http://schemas.microsoft.com/office/powerpoint/2010/main" val="241782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 1000pages of data;</a:t>
            </a:r>
            <a:r>
              <a:rPr lang="en-US" baseline="0" dirty="0" smtClean="0"/>
              <a:t> </a:t>
            </a:r>
            <a:r>
              <a:rPr lang="en-US" dirty="0" smtClean="0"/>
              <a:t>Contact</a:t>
            </a:r>
            <a:r>
              <a:rPr lang="en-US" baseline="0" dirty="0" smtClean="0"/>
              <a:t> log, constant-comparative, discourse analysis</a:t>
            </a:r>
            <a:endParaRPr lang="en-US" dirty="0"/>
          </a:p>
        </p:txBody>
      </p:sp>
      <p:sp>
        <p:nvSpPr>
          <p:cNvPr id="4" name="Slide Number Placeholder 3"/>
          <p:cNvSpPr>
            <a:spLocks noGrp="1"/>
          </p:cNvSpPr>
          <p:nvPr>
            <p:ph type="sldNum" sz="quarter" idx="10"/>
          </p:nvPr>
        </p:nvSpPr>
        <p:spPr/>
        <p:txBody>
          <a:bodyPr/>
          <a:lstStyle/>
          <a:p>
            <a:fld id="{1BC85FE2-67DC-4B9A-A9AA-58C7CACC7603}" type="slidenum">
              <a:rPr lang="en-US" smtClean="0"/>
              <a:t>6</a:t>
            </a:fld>
            <a:endParaRPr lang="en-US"/>
          </a:p>
        </p:txBody>
      </p:sp>
    </p:spTree>
    <p:extLst>
      <p:ext uri="{BB962C8B-B14F-4D97-AF65-F5344CB8AC3E}">
        <p14:creationId xmlns:p14="http://schemas.microsoft.com/office/powerpoint/2010/main" val="90877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story of recording</a:t>
            </a:r>
            <a:r>
              <a:rPr lang="en-US" baseline="0" dirty="0" smtClean="0"/>
              <a:t> the dinner conversation; ADA ‘90 “disability is a natural part of the human condition”, so why is the general public so unfamiliar with and segregated from people with disabilities?  “The question is not what you look at, but what you see.” HD Thoreau  ~what you see reveals who you are?</a:t>
            </a:r>
            <a:endParaRPr lang="en-US" dirty="0"/>
          </a:p>
        </p:txBody>
      </p:sp>
      <p:sp>
        <p:nvSpPr>
          <p:cNvPr id="4" name="Slide Number Placeholder 3"/>
          <p:cNvSpPr>
            <a:spLocks noGrp="1"/>
          </p:cNvSpPr>
          <p:nvPr>
            <p:ph type="sldNum" sz="quarter" idx="10"/>
          </p:nvPr>
        </p:nvSpPr>
        <p:spPr/>
        <p:txBody>
          <a:bodyPr/>
          <a:lstStyle/>
          <a:p>
            <a:fld id="{1BC85FE2-67DC-4B9A-A9AA-58C7CACC7603}" type="slidenum">
              <a:rPr lang="en-US" smtClean="0"/>
              <a:t>7</a:t>
            </a:fld>
            <a:endParaRPr lang="en-US"/>
          </a:p>
        </p:txBody>
      </p:sp>
    </p:spTree>
    <p:extLst>
      <p:ext uri="{BB962C8B-B14F-4D97-AF65-F5344CB8AC3E}">
        <p14:creationId xmlns:p14="http://schemas.microsoft.com/office/powerpoint/2010/main" val="344517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 behaviors were not always viewed as meaningful.</a:t>
            </a:r>
            <a:r>
              <a:rPr lang="en-US" baseline="0" dirty="0" smtClean="0"/>
              <a:t> FBA. </a:t>
            </a:r>
            <a:r>
              <a:rPr lang="en-US" dirty="0" err="1" smtClean="0"/>
              <a:t>Bodysock</a:t>
            </a:r>
            <a:endParaRPr lang="en-US" dirty="0"/>
          </a:p>
        </p:txBody>
      </p:sp>
      <p:sp>
        <p:nvSpPr>
          <p:cNvPr id="4" name="Slide Number Placeholder 3"/>
          <p:cNvSpPr>
            <a:spLocks noGrp="1"/>
          </p:cNvSpPr>
          <p:nvPr>
            <p:ph type="sldNum" sz="quarter" idx="10"/>
          </p:nvPr>
        </p:nvSpPr>
        <p:spPr/>
        <p:txBody>
          <a:bodyPr/>
          <a:lstStyle/>
          <a:p>
            <a:fld id="{1BC85FE2-67DC-4B9A-A9AA-58C7CACC7603}" type="slidenum">
              <a:rPr lang="en-US" smtClean="0"/>
              <a:t>9</a:t>
            </a:fld>
            <a:endParaRPr lang="en-US"/>
          </a:p>
        </p:txBody>
      </p:sp>
    </p:spTree>
    <p:extLst>
      <p:ext uri="{BB962C8B-B14F-4D97-AF65-F5344CB8AC3E}">
        <p14:creationId xmlns:p14="http://schemas.microsoft.com/office/powerpoint/2010/main" val="391105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My observations of the teachers in David’s “integrated” classrooms indicated they did not address him directly nor ask him to contribute to class discussions.  The adults in David’s special education classroom described students as “good” if they immediately complied with verbal directives or if they were quietly and independently working; students were described as “bad” if they got up from their desks or made vocalizations.  Therefore, David was generally discouraged from talking in his typical school day. </a:t>
            </a:r>
            <a:endParaRPr lang="en-US" dirty="0"/>
          </a:p>
        </p:txBody>
      </p:sp>
      <p:sp>
        <p:nvSpPr>
          <p:cNvPr id="4" name="Slide Number Placeholder 3"/>
          <p:cNvSpPr>
            <a:spLocks noGrp="1"/>
          </p:cNvSpPr>
          <p:nvPr>
            <p:ph type="sldNum" sz="quarter" idx="10"/>
          </p:nvPr>
        </p:nvSpPr>
        <p:spPr/>
        <p:txBody>
          <a:bodyPr/>
          <a:lstStyle/>
          <a:p>
            <a:fld id="{1BC85FE2-67DC-4B9A-A9AA-58C7CACC7603}" type="slidenum">
              <a:rPr lang="en-US" smtClean="0"/>
              <a:t>10</a:t>
            </a:fld>
            <a:endParaRPr lang="en-US"/>
          </a:p>
        </p:txBody>
      </p:sp>
    </p:spTree>
    <p:extLst>
      <p:ext uri="{BB962C8B-B14F-4D97-AF65-F5344CB8AC3E}">
        <p14:creationId xmlns:p14="http://schemas.microsoft.com/office/powerpoint/2010/main" val="146752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 music, theater, letter writing Add </a:t>
            </a:r>
            <a:r>
              <a:rPr lang="en-US" dirty="0" err="1" smtClean="0"/>
              <a:t>Lolly</a:t>
            </a:r>
            <a:r>
              <a:rPr lang="en-US" dirty="0" smtClean="0"/>
              <a:t> ,English</a:t>
            </a:r>
            <a:r>
              <a:rPr lang="en-US" baseline="0" dirty="0" smtClean="0"/>
              <a:t> teacher?</a:t>
            </a:r>
            <a:endParaRPr lang="en-US" dirty="0"/>
          </a:p>
        </p:txBody>
      </p:sp>
      <p:sp>
        <p:nvSpPr>
          <p:cNvPr id="4" name="Slide Number Placeholder 3"/>
          <p:cNvSpPr>
            <a:spLocks noGrp="1"/>
          </p:cNvSpPr>
          <p:nvPr>
            <p:ph type="sldNum" sz="quarter" idx="10"/>
          </p:nvPr>
        </p:nvSpPr>
        <p:spPr/>
        <p:txBody>
          <a:bodyPr/>
          <a:lstStyle/>
          <a:p>
            <a:fld id="{1BC85FE2-67DC-4B9A-A9AA-58C7CACC7603}" type="slidenum">
              <a:rPr lang="en-US" smtClean="0"/>
              <a:t>11</a:t>
            </a:fld>
            <a:endParaRPr lang="en-US"/>
          </a:p>
        </p:txBody>
      </p:sp>
    </p:spTree>
    <p:extLst>
      <p:ext uri="{BB962C8B-B14F-4D97-AF65-F5344CB8AC3E}">
        <p14:creationId xmlns:p14="http://schemas.microsoft.com/office/powerpoint/2010/main" val="3761399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Katie also wrote affectionate</a:t>
            </a:r>
            <a:r>
              <a:rPr lang="en-US" baseline="0" dirty="0" smtClean="0"/>
              <a:t> </a:t>
            </a:r>
            <a:r>
              <a:rPr lang="en-US" dirty="0" smtClean="0"/>
              <a:t>letters to a classmate and an adult intervened - later.  </a:t>
            </a:r>
            <a:endParaRPr lang="en-US" dirty="0"/>
          </a:p>
        </p:txBody>
      </p:sp>
      <p:sp>
        <p:nvSpPr>
          <p:cNvPr id="4" name="Slide Number Placeholder 3"/>
          <p:cNvSpPr>
            <a:spLocks noGrp="1"/>
          </p:cNvSpPr>
          <p:nvPr>
            <p:ph type="sldNum" sz="quarter" idx="10"/>
          </p:nvPr>
        </p:nvSpPr>
        <p:spPr/>
        <p:txBody>
          <a:bodyPr/>
          <a:lstStyle/>
          <a:p>
            <a:fld id="{1BC85FE2-67DC-4B9A-A9AA-58C7CACC7603}" type="slidenum">
              <a:rPr lang="en-US" smtClean="0"/>
              <a:t>12</a:t>
            </a:fld>
            <a:endParaRPr lang="en-US"/>
          </a:p>
        </p:txBody>
      </p:sp>
    </p:spTree>
    <p:extLst>
      <p:ext uri="{BB962C8B-B14F-4D97-AF65-F5344CB8AC3E}">
        <p14:creationId xmlns:p14="http://schemas.microsoft.com/office/powerpoint/2010/main" val="999774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 books excerpt, singing spelling</a:t>
            </a:r>
            <a:endParaRPr lang="en-US" dirty="0"/>
          </a:p>
        </p:txBody>
      </p:sp>
      <p:sp>
        <p:nvSpPr>
          <p:cNvPr id="4" name="Slide Number Placeholder 3"/>
          <p:cNvSpPr>
            <a:spLocks noGrp="1"/>
          </p:cNvSpPr>
          <p:nvPr>
            <p:ph type="sldNum" sz="quarter" idx="10"/>
          </p:nvPr>
        </p:nvSpPr>
        <p:spPr/>
        <p:txBody>
          <a:bodyPr/>
          <a:lstStyle/>
          <a:p>
            <a:fld id="{1BC85FE2-67DC-4B9A-A9AA-58C7CACC7603}" type="slidenum">
              <a:rPr lang="en-US" smtClean="0"/>
              <a:t>14</a:t>
            </a:fld>
            <a:endParaRPr lang="en-US"/>
          </a:p>
        </p:txBody>
      </p:sp>
    </p:spTree>
    <p:extLst>
      <p:ext uri="{BB962C8B-B14F-4D97-AF65-F5344CB8AC3E}">
        <p14:creationId xmlns:p14="http://schemas.microsoft.com/office/powerpoint/2010/main" val="138980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5"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marL="0" algn="ctr" defTabSz="914254"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5"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marL="0" algn="ctr" defTabSz="914254"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1" y="5545933"/>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5"/>
            <a:ext cx="3886200" cy="1825625"/>
          </a:xfrm>
        </p:spPr>
        <p:txBody>
          <a:bodyPr>
            <a:normAutofit/>
          </a:bodyPr>
          <a:lstStyle>
            <a:lvl1pPr marL="0" indent="0" algn="l">
              <a:buNone/>
              <a:defRPr sz="2000">
                <a:solidFill>
                  <a:schemeClr val="tx2"/>
                </a:solidFill>
                <a:latin typeface="+mj-lt"/>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4" name="Date Placeholder 3"/>
          <p:cNvSpPr>
            <a:spLocks noGrp="1"/>
          </p:cNvSpPr>
          <p:nvPr>
            <p:ph type="dt" sz="half" idx="10"/>
          </p:nvPr>
        </p:nvSpPr>
        <p:spPr/>
        <p:txBody>
          <a:bodyPr/>
          <a:lstStyle/>
          <a:p>
            <a:fld id="{2AB01176-F1DE-4455-B126-DF74BF70CCCD}" type="datetimeFigureOut">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FEC567BD-2EF2-432F-AD90-E87236D07B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8" name="Freeform 7"/>
          <p:cNvSpPr/>
          <p:nvPr/>
        </p:nvSpPr>
        <p:spPr>
          <a:xfrm>
            <a:off x="1807390"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01176-F1DE-4455-B126-DF74BF70CCCD}" type="datetimeFigureOut">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567BD-2EF2-432F-AD90-E87236D07B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8" name="Freeform 7"/>
          <p:cNvSpPr/>
          <p:nvPr/>
        </p:nvSpPr>
        <p:spPr>
          <a:xfrm>
            <a:off x="1807390"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01176-F1DE-4455-B126-DF74BF70CCCD}" type="datetimeFigureOut">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567BD-2EF2-432F-AD90-E87236D07B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8" name="Freeform 7"/>
          <p:cNvSpPr/>
          <p:nvPr/>
        </p:nvSpPr>
        <p:spPr>
          <a:xfrm>
            <a:off x="1807390"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4" name="Date Placeholder 3"/>
          <p:cNvSpPr>
            <a:spLocks noGrp="1"/>
          </p:cNvSpPr>
          <p:nvPr>
            <p:ph type="dt" sz="half" idx="10"/>
          </p:nvPr>
        </p:nvSpPr>
        <p:spPr/>
        <p:txBody>
          <a:bodyPr/>
          <a:lstStyle/>
          <a:p>
            <a:fld id="{2AB01176-F1DE-4455-B126-DF74BF70CCCD}" type="datetimeFigureOut">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567BD-2EF2-432F-AD90-E87236D07B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1" y="5545933"/>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marL="0" algn="ctr" defTabSz="914254"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5"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marL="0" algn="ctr" defTabSz="914254"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5"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marL="0" algn="ctr" defTabSz="914254"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8"/>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4" name="Date Placeholder 3"/>
          <p:cNvSpPr>
            <a:spLocks noGrp="1"/>
          </p:cNvSpPr>
          <p:nvPr>
            <p:ph type="dt" sz="half" idx="10"/>
          </p:nvPr>
        </p:nvSpPr>
        <p:spPr/>
        <p:txBody>
          <a:bodyPr/>
          <a:lstStyle/>
          <a:p>
            <a:fld id="{2AB01176-F1DE-4455-B126-DF74BF70CCCD}" type="datetimeFigureOut">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567BD-2EF2-432F-AD90-E87236D07B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90"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marL="0" algn="ctr" defTabSz="914254"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5" name="Date Placeholder 4"/>
          <p:cNvSpPr>
            <a:spLocks noGrp="1"/>
          </p:cNvSpPr>
          <p:nvPr>
            <p:ph type="dt" sz="half" idx="10"/>
          </p:nvPr>
        </p:nvSpPr>
        <p:spPr/>
        <p:txBody>
          <a:bodyPr/>
          <a:lstStyle/>
          <a:p>
            <a:fld id="{2AB01176-F1DE-4455-B126-DF74BF70CCCD}" type="datetimeFigureOut">
              <a:rPr lang="en-US" smtClean="0"/>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567BD-2EF2-432F-AD90-E87236D07BD6}"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90"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marL="0" algn="ctr" defTabSz="914254"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marL="0" algn="ctr" defTabSz="914254"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7" name="Date Placeholder 6"/>
          <p:cNvSpPr>
            <a:spLocks noGrp="1"/>
          </p:cNvSpPr>
          <p:nvPr>
            <p:ph type="dt" sz="half" idx="10"/>
          </p:nvPr>
        </p:nvSpPr>
        <p:spPr/>
        <p:txBody>
          <a:bodyPr/>
          <a:lstStyle/>
          <a:p>
            <a:fld id="{2AB01176-F1DE-4455-B126-DF74BF70CCCD}" type="datetimeFigureOut">
              <a:rPr lang="en-US" smtClean="0"/>
              <a:t>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C567BD-2EF2-432F-AD90-E87236D07BD6}"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marL="0" algn="ctr" defTabSz="914254"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1"/>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3" name="Date Placeholder 2"/>
          <p:cNvSpPr>
            <a:spLocks noGrp="1"/>
          </p:cNvSpPr>
          <p:nvPr>
            <p:ph type="dt" sz="half" idx="10"/>
          </p:nvPr>
        </p:nvSpPr>
        <p:spPr/>
        <p:txBody>
          <a:bodyPr/>
          <a:lstStyle/>
          <a:p>
            <a:fld id="{2AB01176-F1DE-4455-B126-DF74BF70CCCD}" type="datetimeFigureOut">
              <a:rPr lang="en-US" smtClean="0"/>
              <a:t>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C567BD-2EF2-432F-AD90-E87236D07BD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marL="0" algn="ctr" defTabSz="914254"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 name="Date Placeholder 1"/>
          <p:cNvSpPr>
            <a:spLocks noGrp="1"/>
          </p:cNvSpPr>
          <p:nvPr>
            <p:ph type="dt" sz="half" idx="10"/>
          </p:nvPr>
        </p:nvSpPr>
        <p:spPr/>
        <p:txBody>
          <a:bodyPr/>
          <a:lstStyle/>
          <a:p>
            <a:fld id="{2AB01176-F1DE-4455-B126-DF74BF70CCCD}" type="datetimeFigureOut">
              <a:rPr lang="en-US" smtClean="0"/>
              <a:t>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C567BD-2EF2-432F-AD90-E87236D07B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marL="0" algn="ctr" defTabSz="914254"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1"/>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5" name="Date Placeholder 4"/>
          <p:cNvSpPr>
            <a:spLocks noGrp="1"/>
          </p:cNvSpPr>
          <p:nvPr>
            <p:ph type="dt" sz="half" idx="10"/>
          </p:nvPr>
        </p:nvSpPr>
        <p:spPr/>
        <p:txBody>
          <a:bodyPr/>
          <a:lstStyle/>
          <a:p>
            <a:fld id="{2AB01176-F1DE-4455-B126-DF74BF70CCCD}" type="datetimeFigureOut">
              <a:rPr lang="en-US" smtClean="0"/>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567BD-2EF2-432F-AD90-E87236D07BD6}"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90"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marL="0" algn="ctr" defTabSz="914254"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marL="0" algn="ctr" defTabSz="914254"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1"/>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5" name="Date Placeholder 4"/>
          <p:cNvSpPr>
            <a:spLocks noGrp="1"/>
          </p:cNvSpPr>
          <p:nvPr>
            <p:ph type="dt" sz="half" idx="10"/>
          </p:nvPr>
        </p:nvSpPr>
        <p:spPr/>
        <p:txBody>
          <a:bodyPr/>
          <a:lstStyle/>
          <a:p>
            <a:fld id="{2AB01176-F1DE-4455-B126-DF74BF70CCCD}" type="datetimeFigureOut">
              <a:rPr lang="en-US" smtClean="0"/>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567BD-2EF2-432F-AD90-E87236D07BD6}"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13" rIns="0" bIns="4571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1"/>
            <a:ext cx="7772400" cy="4525963"/>
          </a:xfrm>
          <a:prstGeom prst="rect">
            <a:avLst/>
          </a:prstGeom>
        </p:spPr>
        <p:txBody>
          <a:bodyPr vert="horz" lIns="0" tIns="45713" rIns="0"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13" rIns="0" bIns="0" rtlCol="0" anchor="b" anchorCtr="0"/>
          <a:lstStyle>
            <a:lvl1pPr algn="r">
              <a:defRPr lang="en-US" sz="900" kern="1200" cap="all" spc="110" baseline="0" smtClean="0">
                <a:solidFill>
                  <a:srgbClr val="4D4D4D"/>
                </a:solidFill>
                <a:latin typeface="+mn-lt"/>
                <a:ea typeface="+mn-ea"/>
                <a:cs typeface="+mn-cs"/>
              </a:defRPr>
            </a:lvl1pPr>
          </a:lstStyle>
          <a:p>
            <a:fld id="{2AB01176-F1DE-4455-B126-DF74BF70CCCD}" type="datetimeFigureOut">
              <a:rPr lang="en-US" smtClean="0"/>
              <a:t>2/19/2013</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13"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13" rIns="0" bIns="0" rtlCol="0" anchor="b" anchorCtr="0"/>
          <a:lstStyle>
            <a:lvl1pPr algn="r">
              <a:defRPr sz="1100" b="1" baseline="0">
                <a:solidFill>
                  <a:srgbClr val="4D4D4D"/>
                </a:solidFill>
              </a:defRPr>
            </a:lvl1pPr>
          </a:lstStyle>
          <a:p>
            <a:fld id="{FEC567BD-2EF2-432F-AD90-E87236D07BD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254"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45" indent="-274276" algn="l" defTabSz="914254"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831" indent="-274276" algn="l" defTabSz="914254"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2817"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599944"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071"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198"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325"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8451"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5578"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sauer@ucc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uccs.edu/coe/people/faculty/sauerj.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5.jpe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bookstore.aaidd.org/BookDetail.aspx?bid=11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077200" cy="2286000"/>
          </a:xfrm>
        </p:spPr>
        <p:txBody>
          <a:bodyPr>
            <a:normAutofit fontScale="90000"/>
          </a:bodyPr>
          <a:lstStyle/>
          <a:p>
            <a:r>
              <a:rPr lang="en-US" dirty="0"/>
              <a:t>Negotiating the Social Borderlands: </a:t>
            </a:r>
            <a:r>
              <a:rPr lang="en-US" dirty="0" smtClean="0"/>
              <a:t/>
            </a:r>
            <a:br>
              <a:rPr lang="en-US" dirty="0" smtClean="0"/>
            </a:br>
            <a:r>
              <a:rPr lang="en-US" dirty="0" smtClean="0"/>
              <a:t>Portraits </a:t>
            </a:r>
            <a:r>
              <a:rPr lang="en-US" dirty="0"/>
              <a:t>of Young People with </a:t>
            </a:r>
            <a:r>
              <a:rPr lang="en-US" dirty="0" smtClean="0"/>
              <a:t>Disabilities </a:t>
            </a:r>
            <a:r>
              <a:rPr lang="en-US" dirty="0"/>
              <a:t>and Their Struggle for Positive </a:t>
            </a:r>
            <a:r>
              <a:rPr lang="en-US" dirty="0" smtClean="0"/>
              <a:t>Relationships</a:t>
            </a:r>
            <a:endParaRPr lang="en-US" dirty="0"/>
          </a:p>
        </p:txBody>
      </p:sp>
      <p:sp>
        <p:nvSpPr>
          <p:cNvPr id="3" name="Subtitle 2"/>
          <p:cNvSpPr>
            <a:spLocks noGrp="1"/>
          </p:cNvSpPr>
          <p:nvPr>
            <p:ph type="subTitle" idx="1"/>
          </p:nvPr>
        </p:nvSpPr>
        <p:spPr>
          <a:xfrm>
            <a:off x="3429000" y="2667000"/>
            <a:ext cx="5562600" cy="2590800"/>
          </a:xfrm>
        </p:spPr>
        <p:txBody>
          <a:bodyPr>
            <a:normAutofit/>
          </a:bodyPr>
          <a:lstStyle/>
          <a:p>
            <a:r>
              <a:rPr lang="en-US" dirty="0"/>
              <a:t>Janet Sauer, Assistant Professor, Special Education</a:t>
            </a:r>
          </a:p>
          <a:p>
            <a:r>
              <a:rPr lang="en-US" dirty="0"/>
              <a:t>University of Colorado</a:t>
            </a:r>
          </a:p>
          <a:p>
            <a:r>
              <a:rPr lang="en-US" dirty="0"/>
              <a:t>Colorado Springs</a:t>
            </a:r>
          </a:p>
          <a:p>
            <a:r>
              <a:rPr lang="en-US" dirty="0"/>
              <a:t>Email: </a:t>
            </a:r>
            <a:r>
              <a:rPr lang="en-US" dirty="0" smtClean="0">
                <a:hlinkClick r:id="rId3"/>
              </a:rPr>
              <a:t>jsauer@uccs.edu</a:t>
            </a:r>
            <a:endParaRPr lang="en-US" dirty="0" smtClean="0"/>
          </a:p>
          <a:p>
            <a:r>
              <a:rPr lang="en-US" i="1" dirty="0"/>
              <a:t>WEBSITE: </a:t>
            </a:r>
            <a:r>
              <a:rPr lang="en-US" u="sng" dirty="0">
                <a:hlinkClick r:id="rId4"/>
              </a:rPr>
              <a:t>http://www.uccs.edu/coe/people/faculty/sauerj.html</a:t>
            </a:r>
            <a:endParaRPr lang="en-US" dirty="0"/>
          </a:p>
          <a:p>
            <a:endParaRPr lang="en-US" dirty="0"/>
          </a:p>
          <a:p>
            <a:endParaRPr lang="en-US" dirty="0"/>
          </a:p>
        </p:txBody>
      </p:sp>
    </p:spTree>
    <p:extLst>
      <p:ext uri="{BB962C8B-B14F-4D97-AF65-F5344CB8AC3E}">
        <p14:creationId xmlns:p14="http://schemas.microsoft.com/office/powerpoint/2010/main" val="481860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a:t>
            </a:r>
            <a:endParaRPr lang="en-US" dirty="0"/>
          </a:p>
        </p:txBody>
      </p:sp>
      <p:sp>
        <p:nvSpPr>
          <p:cNvPr id="3" name="Content Placeholder 2"/>
          <p:cNvSpPr>
            <a:spLocks noGrp="1"/>
          </p:cNvSpPr>
          <p:nvPr>
            <p:ph idx="1"/>
          </p:nvPr>
        </p:nvSpPr>
        <p:spPr/>
        <p:txBody>
          <a:bodyPr/>
          <a:lstStyle/>
          <a:p>
            <a:r>
              <a:rPr lang="en-US" dirty="0"/>
              <a:t>E</a:t>
            </a:r>
            <a:r>
              <a:rPr lang="en-US" dirty="0" smtClean="0"/>
              <a:t>xamples of David’s agency,  interest in books, music, and technology</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4188" y="2222500"/>
            <a:ext cx="7449857"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64553" y="5303892"/>
            <a:ext cx="2209800" cy="381000"/>
          </a:xfrm>
          <a:prstGeom prst="rect">
            <a:avLst/>
          </a:prstGeom>
          <a:solidFill>
            <a:schemeClr val="tx1"/>
          </a:solidFill>
        </p:spPr>
        <p:txBody>
          <a:bodyPr wrap="square" rtlCol="0">
            <a:spAutoFit/>
          </a:bodyPr>
          <a:lstStyle/>
          <a:p>
            <a:pPr algn="ctr"/>
            <a:r>
              <a:rPr lang="en-US" dirty="0" smtClean="0">
                <a:solidFill>
                  <a:schemeClr val="bg1"/>
                </a:solidFill>
              </a:rPr>
              <a:t>David’s self-portrait?</a:t>
            </a:r>
            <a:endParaRPr lang="en-US" dirty="0">
              <a:solidFill>
                <a:schemeClr val="bg1"/>
              </a:solidFill>
            </a:endParaRPr>
          </a:p>
        </p:txBody>
      </p:sp>
      <p:sp>
        <p:nvSpPr>
          <p:cNvPr id="6" name="TextBox 5"/>
          <p:cNvSpPr txBox="1"/>
          <p:nvPr/>
        </p:nvSpPr>
        <p:spPr>
          <a:xfrm>
            <a:off x="5638800" y="5303892"/>
            <a:ext cx="2209800" cy="646331"/>
          </a:xfrm>
          <a:prstGeom prst="rect">
            <a:avLst/>
          </a:prstGeom>
          <a:solidFill>
            <a:schemeClr val="tx1"/>
          </a:solidFill>
        </p:spPr>
        <p:txBody>
          <a:bodyPr wrap="square" rtlCol="0">
            <a:spAutoFit/>
          </a:bodyPr>
          <a:lstStyle/>
          <a:p>
            <a:pPr algn="ctr"/>
            <a:r>
              <a:rPr lang="en-US" dirty="0" smtClean="0">
                <a:solidFill>
                  <a:schemeClr val="bg1"/>
                </a:solidFill>
              </a:rPr>
              <a:t>David’s mother’s drawing of him.</a:t>
            </a:r>
            <a:endParaRPr lang="en-US" dirty="0">
              <a:solidFill>
                <a:schemeClr val="bg1"/>
              </a:solidFill>
            </a:endParaRPr>
          </a:p>
        </p:txBody>
      </p:sp>
    </p:spTree>
    <p:extLst>
      <p:ext uri="{BB962C8B-B14F-4D97-AF65-F5344CB8AC3E}">
        <p14:creationId xmlns:p14="http://schemas.microsoft.com/office/powerpoint/2010/main" val="1037838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Katie, 17</a:t>
            </a:r>
            <a:endParaRPr lang="en-US" dirty="0"/>
          </a:p>
        </p:txBody>
      </p:sp>
      <p:sp>
        <p:nvSpPr>
          <p:cNvPr id="3" name="Content Placeholder 2"/>
          <p:cNvSpPr>
            <a:spLocks noGrp="1"/>
          </p:cNvSpPr>
          <p:nvPr>
            <p:ph idx="1"/>
          </p:nvPr>
        </p:nvSpPr>
        <p:spPr>
          <a:xfrm>
            <a:off x="685800" y="1600201"/>
            <a:ext cx="8001000" cy="685799"/>
          </a:xfrm>
        </p:spPr>
        <p:txBody>
          <a:bodyPr/>
          <a:lstStyle/>
          <a:p>
            <a:r>
              <a:rPr lang="en-US" u="sng" dirty="0" smtClean="0"/>
              <a:t>Ways of knowing Katie:  </a:t>
            </a:r>
            <a:r>
              <a:rPr lang="en-US" dirty="0"/>
              <a:t>“It’s just hard to tell.” </a:t>
            </a:r>
            <a:r>
              <a:rPr lang="en-US" dirty="0" smtClean="0"/>
              <a:t>Diagnosed with trisomy 21</a:t>
            </a:r>
            <a:endParaRPr lang="en-US" dirty="0"/>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 contrast="-5000"/>
                    </a14:imgEffect>
                  </a14:imgLayer>
                </a14:imgProps>
              </a:ext>
              <a:ext uri="{28A0092B-C50C-407E-A947-70E740481C1C}">
                <a14:useLocalDpi xmlns:a14="http://schemas.microsoft.com/office/drawing/2010/main" val="0"/>
              </a:ext>
            </a:extLst>
          </a:blip>
          <a:srcRect/>
          <a:stretch>
            <a:fillRect/>
          </a:stretch>
        </p:blipFill>
        <p:spPr bwMode="auto">
          <a:xfrm>
            <a:off x="2895600" y="2133600"/>
            <a:ext cx="2619375" cy="2741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6019800" y="2133600"/>
            <a:ext cx="2667000" cy="3046988"/>
          </a:xfrm>
          <a:prstGeom prst="rect">
            <a:avLst/>
          </a:prstGeom>
          <a:noFill/>
        </p:spPr>
        <p:txBody>
          <a:bodyPr wrap="square" rtlCol="0">
            <a:spAutoFit/>
          </a:bodyPr>
          <a:lstStyle/>
          <a:p>
            <a:pPr marL="68569" indent="0">
              <a:buNone/>
            </a:pPr>
            <a:r>
              <a:rPr lang="en-US" sz="2400" dirty="0" smtClean="0"/>
              <a:t>“Singing is what I do.  I’m a pop diva.” “This </a:t>
            </a:r>
            <a:r>
              <a:rPr lang="en-US" sz="2400" dirty="0"/>
              <a:t>is real, this is me. </a:t>
            </a:r>
          </a:p>
          <a:p>
            <a:pPr marL="68569" indent="0">
              <a:buNone/>
            </a:pPr>
            <a:r>
              <a:rPr lang="en-US" sz="2400" dirty="0"/>
              <a:t>I’m exactly where </a:t>
            </a:r>
          </a:p>
          <a:p>
            <a:pPr marL="68569" indent="0">
              <a:buNone/>
            </a:pPr>
            <a:r>
              <a:rPr lang="en-US" sz="2400" dirty="0"/>
              <a:t>I’m supposed to be. </a:t>
            </a:r>
          </a:p>
          <a:p>
            <a:pPr marL="68569" indent="0">
              <a:buNone/>
            </a:pPr>
            <a:r>
              <a:rPr lang="en-US" sz="2400" dirty="0" err="1"/>
              <a:t>Gonna</a:t>
            </a:r>
            <a:r>
              <a:rPr lang="en-US" sz="2400" dirty="0"/>
              <a:t> let the light shine on me</a:t>
            </a:r>
            <a:r>
              <a:rPr lang="en-US" sz="2400" dirty="0" smtClean="0"/>
              <a:t>.”</a:t>
            </a:r>
            <a:endParaRPr lang="en-US" sz="2400" dirty="0"/>
          </a:p>
        </p:txBody>
      </p:sp>
      <p:sp>
        <p:nvSpPr>
          <p:cNvPr id="6" name="TextBox 5"/>
          <p:cNvSpPr txBox="1"/>
          <p:nvPr/>
        </p:nvSpPr>
        <p:spPr>
          <a:xfrm>
            <a:off x="3100387" y="4990088"/>
            <a:ext cx="2209800" cy="381000"/>
          </a:xfrm>
          <a:prstGeom prst="rect">
            <a:avLst/>
          </a:prstGeom>
          <a:solidFill>
            <a:schemeClr val="tx1"/>
          </a:solidFill>
        </p:spPr>
        <p:txBody>
          <a:bodyPr wrap="square" rtlCol="0">
            <a:spAutoFit/>
          </a:bodyPr>
          <a:lstStyle/>
          <a:p>
            <a:pPr algn="ctr"/>
            <a:r>
              <a:rPr lang="en-US" dirty="0" smtClean="0">
                <a:solidFill>
                  <a:schemeClr val="bg1"/>
                </a:solidFill>
              </a:rPr>
              <a:t>Katie’s self-portrait</a:t>
            </a:r>
            <a:endParaRPr lang="en-US" dirty="0">
              <a:solidFill>
                <a:schemeClr val="bg1"/>
              </a:solidFill>
            </a:endParaRPr>
          </a:p>
        </p:txBody>
      </p:sp>
    </p:spTree>
    <p:extLst>
      <p:ext uri="{BB962C8B-B14F-4D97-AF65-F5344CB8AC3E}">
        <p14:creationId xmlns:p14="http://schemas.microsoft.com/office/powerpoint/2010/main" val="160134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Katie</a:t>
            </a:r>
            <a:endParaRPr lang="en-US" dirty="0"/>
          </a:p>
        </p:txBody>
      </p:sp>
      <p:sp>
        <p:nvSpPr>
          <p:cNvPr id="3" name="Content Placeholder 2"/>
          <p:cNvSpPr>
            <a:spLocks noGrp="1"/>
          </p:cNvSpPr>
          <p:nvPr>
            <p:ph idx="1"/>
          </p:nvPr>
        </p:nvSpPr>
        <p:spPr>
          <a:xfrm>
            <a:off x="533400" y="1600201"/>
            <a:ext cx="7924800" cy="3733800"/>
          </a:xfrm>
        </p:spPr>
        <p:txBody>
          <a:bodyPr/>
          <a:lstStyle/>
          <a:p>
            <a:r>
              <a:rPr lang="en-US" dirty="0" smtClean="0"/>
              <a:t>Examples of Katie’s literacy, </a:t>
            </a:r>
          </a:p>
          <a:p>
            <a:pPr marL="68569" indent="0">
              <a:buNone/>
            </a:pPr>
            <a:r>
              <a:rPr lang="en-US" dirty="0" smtClean="0"/>
              <a:t>Agency,  and intelligence</a:t>
            </a:r>
          </a:p>
          <a:p>
            <a:pPr marL="68569" indent="0">
              <a:buNone/>
            </a:pPr>
            <a:endParaRPr lang="en-US" dirty="0"/>
          </a:p>
          <a:p>
            <a:pPr marL="68569" indent="0">
              <a:buNone/>
            </a:pPr>
            <a:r>
              <a:rPr lang="en-US" dirty="0" smtClean="0"/>
              <a:t>“This study is about me!”</a:t>
            </a:r>
          </a:p>
          <a:p>
            <a:pPr marL="68569" indent="0">
              <a:buNone/>
            </a:pPr>
            <a:r>
              <a:rPr lang="en-US" dirty="0" smtClean="0"/>
              <a:t>“My house, my rules.”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304800"/>
            <a:ext cx="4648200" cy="5857875"/>
          </a:xfrm>
          <a:prstGeom prst="rect">
            <a:avLst/>
          </a:prstGeom>
        </p:spPr>
      </p:pic>
    </p:spTree>
    <p:extLst>
      <p:ext uri="{BB962C8B-B14F-4D97-AF65-F5344CB8AC3E}">
        <p14:creationId xmlns:p14="http://schemas.microsoft.com/office/powerpoint/2010/main" val="4072357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Marie, 8</a:t>
            </a:r>
            <a:endParaRPr lang="en-US" dirty="0"/>
          </a:p>
        </p:txBody>
      </p:sp>
      <p:sp>
        <p:nvSpPr>
          <p:cNvPr id="3" name="Content Placeholder 2"/>
          <p:cNvSpPr>
            <a:spLocks noGrp="1"/>
          </p:cNvSpPr>
          <p:nvPr>
            <p:ph idx="1"/>
          </p:nvPr>
        </p:nvSpPr>
        <p:spPr>
          <a:xfrm>
            <a:off x="685800" y="1600201"/>
            <a:ext cx="8001000" cy="761999"/>
          </a:xfrm>
        </p:spPr>
        <p:txBody>
          <a:bodyPr>
            <a:normAutofit/>
          </a:bodyPr>
          <a:lstStyle/>
          <a:p>
            <a:r>
              <a:rPr lang="en-US" u="sng" dirty="0" smtClean="0"/>
              <a:t>Ways of knowing Marie:  </a:t>
            </a:r>
            <a:r>
              <a:rPr lang="en-US" dirty="0"/>
              <a:t>“Marie loves to be part of the </a:t>
            </a:r>
            <a:r>
              <a:rPr lang="en-US" dirty="0" smtClean="0"/>
              <a:t>action.” “</a:t>
            </a:r>
            <a:r>
              <a:rPr lang="en-US" dirty="0"/>
              <a:t>She’ll be a great hall monitor</a:t>
            </a:r>
            <a:r>
              <a:rPr lang="en-US" dirty="0" smtClean="0"/>
              <a:t>.” Diagnosed with </a:t>
            </a:r>
            <a:r>
              <a:rPr lang="en-US" dirty="0" err="1" smtClean="0"/>
              <a:t>Rett</a:t>
            </a:r>
            <a:r>
              <a:rPr lang="en-US" dirty="0" smtClean="0"/>
              <a:t> syndrome “on the spectrum”</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716" y="2414588"/>
            <a:ext cx="3091734" cy="23860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2959458" y="4953000"/>
            <a:ext cx="2762249" cy="646331"/>
          </a:xfrm>
          <a:prstGeom prst="rect">
            <a:avLst/>
          </a:prstGeom>
          <a:solidFill>
            <a:schemeClr val="tx1"/>
          </a:solidFill>
        </p:spPr>
        <p:txBody>
          <a:bodyPr wrap="square" rtlCol="0">
            <a:spAutoFit/>
          </a:bodyPr>
          <a:lstStyle/>
          <a:p>
            <a:pPr algn="ctr"/>
            <a:r>
              <a:rPr lang="en-US" dirty="0" smtClean="0">
                <a:solidFill>
                  <a:schemeClr val="bg1"/>
                </a:solidFill>
              </a:rPr>
              <a:t>Marie &amp; friend Brenda playing at the park.</a:t>
            </a:r>
            <a:endParaRPr lang="en-US" dirty="0">
              <a:solidFill>
                <a:schemeClr val="bg1"/>
              </a:solidFill>
            </a:endParaRPr>
          </a:p>
        </p:txBody>
      </p:sp>
    </p:spTree>
    <p:extLst>
      <p:ext uri="{BB962C8B-B14F-4D97-AF65-F5344CB8AC3E}">
        <p14:creationId xmlns:p14="http://schemas.microsoft.com/office/powerpoint/2010/main" val="29742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Marie</a:t>
            </a:r>
            <a:endParaRPr lang="en-US" dirty="0"/>
          </a:p>
        </p:txBody>
      </p:sp>
      <p:sp>
        <p:nvSpPr>
          <p:cNvPr id="3" name="Content Placeholder 2"/>
          <p:cNvSpPr>
            <a:spLocks noGrp="1"/>
          </p:cNvSpPr>
          <p:nvPr>
            <p:ph idx="1"/>
          </p:nvPr>
        </p:nvSpPr>
        <p:spPr>
          <a:xfrm>
            <a:off x="685800" y="1600201"/>
            <a:ext cx="7772400" cy="990599"/>
          </a:xfrm>
        </p:spPr>
        <p:txBody>
          <a:bodyPr/>
          <a:lstStyle/>
          <a:p>
            <a:r>
              <a:rPr lang="en-US" dirty="0" smtClean="0"/>
              <a:t>Examples of Marie’s agency, singing, </a:t>
            </a:r>
            <a:r>
              <a:rPr lang="en-US" dirty="0"/>
              <a:t>emerging literacy </a:t>
            </a:r>
            <a:r>
              <a:rPr lang="en-US" dirty="0" smtClean="0"/>
              <a:t>&amp; storytelling</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362200"/>
            <a:ext cx="2718460" cy="19288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2667000"/>
            <a:ext cx="2209800" cy="1938992"/>
          </a:xfrm>
          <a:prstGeom prst="rect">
            <a:avLst/>
          </a:prstGeom>
          <a:noFill/>
        </p:spPr>
        <p:txBody>
          <a:bodyPr wrap="square" rtlCol="0">
            <a:spAutoFit/>
          </a:bodyPr>
          <a:lstStyle/>
          <a:p>
            <a:r>
              <a:rPr lang="en-US" sz="2400" dirty="0" smtClean="0"/>
              <a:t>“Look at me!”</a:t>
            </a:r>
          </a:p>
          <a:p>
            <a:r>
              <a:rPr lang="en-US" sz="2400" dirty="0" smtClean="0"/>
              <a:t>“I watch you. You do it.”</a:t>
            </a:r>
          </a:p>
          <a:p>
            <a:r>
              <a:rPr lang="en-US" sz="2400" dirty="0" smtClean="0"/>
              <a:t>“Guys careful.” </a:t>
            </a:r>
          </a:p>
          <a:p>
            <a:r>
              <a:rPr lang="en-US" sz="2400" dirty="0" smtClean="0"/>
              <a:t>“I do it, self.”</a:t>
            </a:r>
            <a:endParaRPr lang="en-US" sz="2400" dirty="0"/>
          </a:p>
        </p:txBody>
      </p:sp>
    </p:spTree>
    <p:extLst>
      <p:ext uri="{BB962C8B-B14F-4D97-AF65-F5344CB8AC3E}">
        <p14:creationId xmlns:p14="http://schemas.microsoft.com/office/powerpoint/2010/main" val="3773284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a:t>
            </a:r>
            <a:endParaRPr lang="en-US" dirty="0"/>
          </a:p>
        </p:txBody>
      </p:sp>
      <p:sp>
        <p:nvSpPr>
          <p:cNvPr id="3" name="Content Placeholder 2"/>
          <p:cNvSpPr>
            <a:spLocks noGrp="1"/>
          </p:cNvSpPr>
          <p:nvPr>
            <p:ph idx="1"/>
          </p:nvPr>
        </p:nvSpPr>
        <p:spPr/>
        <p:txBody>
          <a:bodyPr>
            <a:normAutofit/>
          </a:bodyPr>
          <a:lstStyle/>
          <a:p>
            <a:r>
              <a:rPr lang="en-US" sz="2800" dirty="0" smtClean="0"/>
              <a:t>Social borderlands</a:t>
            </a:r>
          </a:p>
          <a:p>
            <a:r>
              <a:rPr lang="en-US" sz="2800" dirty="0"/>
              <a:t>Imagination &amp; Literacy</a:t>
            </a:r>
          </a:p>
          <a:p>
            <a:r>
              <a:rPr lang="en-US" sz="2800" dirty="0" smtClean="0"/>
              <a:t>Agency</a:t>
            </a:r>
          </a:p>
        </p:txBody>
      </p:sp>
    </p:spTree>
    <p:extLst>
      <p:ext uri="{BB962C8B-B14F-4D97-AF65-F5344CB8AC3E}">
        <p14:creationId xmlns:p14="http://schemas.microsoft.com/office/powerpoint/2010/main" val="4009025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Negotiating social borders</a:t>
            </a:r>
            <a:endParaRPr lang="en-US" dirty="0"/>
          </a:p>
        </p:txBody>
      </p:sp>
      <p:sp>
        <p:nvSpPr>
          <p:cNvPr id="5" name="Text Placeholder 4"/>
          <p:cNvSpPr>
            <a:spLocks noGrp="1"/>
          </p:cNvSpPr>
          <p:nvPr>
            <p:ph type="body" idx="1"/>
          </p:nvPr>
        </p:nvSpPr>
        <p:spPr/>
        <p:txBody>
          <a:bodyPr>
            <a:normAutofit fontScale="85000" lnSpcReduction="20000"/>
          </a:bodyPr>
          <a:lstStyle/>
          <a:p>
            <a:pPr algn="ctr"/>
            <a:r>
              <a:rPr lang="en-US" dirty="0" smtClean="0"/>
              <a:t>Katie was in Life Skills &amp; rode </a:t>
            </a:r>
          </a:p>
          <a:p>
            <a:pPr algn="ctr"/>
            <a:r>
              <a:rPr lang="en-US" dirty="0" smtClean="0"/>
              <a:t>a ‘short bus”</a:t>
            </a:r>
            <a:endParaRPr lang="en-US" dirty="0"/>
          </a:p>
        </p:txBody>
      </p:sp>
      <p:sp>
        <p:nvSpPr>
          <p:cNvPr id="6" name="Text Placeholder 5"/>
          <p:cNvSpPr>
            <a:spLocks noGrp="1"/>
          </p:cNvSpPr>
          <p:nvPr>
            <p:ph type="body" sz="quarter" idx="3"/>
          </p:nvPr>
        </p:nvSpPr>
        <p:spPr/>
        <p:txBody>
          <a:bodyPr>
            <a:normAutofit fontScale="92500" lnSpcReduction="10000"/>
          </a:bodyPr>
          <a:lstStyle/>
          <a:p>
            <a:pPr algn="ctr"/>
            <a:r>
              <a:rPr lang="en-US" dirty="0" smtClean="0"/>
              <a:t>Katie sought out Theater, Speech, Photography, Art, &amp; took US History</a:t>
            </a:r>
          </a:p>
        </p:txBody>
      </p:sp>
      <p:pic>
        <p:nvPicPr>
          <p:cNvPr id="1026" name="Picture 2"/>
          <p:cNvPicPr>
            <a:picLocks noGrp="1" noChangeAspect="1" noChangeArrowheads="1"/>
          </p:cNvPicPr>
          <p:nvPr>
            <p:ph sz="quarter" idx="14"/>
          </p:nvPr>
        </p:nvPicPr>
        <p:blipFill rotWithShape="1">
          <a:blip r:embed="rId3" cstate="print">
            <a:extLst>
              <a:ext uri="{28A0092B-C50C-407E-A947-70E740481C1C}">
                <a14:useLocalDpi xmlns:a14="http://schemas.microsoft.com/office/drawing/2010/main" val="0"/>
              </a:ext>
            </a:extLst>
          </a:blip>
          <a:srcRect l="21410" t="8631" r="11284" b="10119"/>
          <a:stretch/>
        </p:blipFill>
        <p:spPr bwMode="auto">
          <a:xfrm>
            <a:off x="5486400" y="2486024"/>
            <a:ext cx="2071689" cy="3336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13"/>
          </p:nvPr>
        </p:nvPicPr>
        <p:blipFill>
          <a:blip r:embed="rId4" cstate="print">
            <a:extLst>
              <a:ext uri="{28A0092B-C50C-407E-A947-70E740481C1C}">
                <a14:useLocalDpi xmlns:a14="http://schemas.microsoft.com/office/drawing/2010/main" val="0"/>
              </a:ext>
            </a:extLst>
          </a:blip>
          <a:srcRect/>
          <a:stretch>
            <a:fillRect/>
          </a:stretch>
        </p:blipFill>
        <p:spPr bwMode="auto">
          <a:xfrm>
            <a:off x="300659" y="2438400"/>
            <a:ext cx="467387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5312" r="21250"/>
          <a:stretch/>
        </p:blipFill>
        <p:spPr bwMode="auto">
          <a:xfrm>
            <a:off x="2528888" y="2951162"/>
            <a:ext cx="2443162"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350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Negotiating social borderlands</a:t>
            </a:r>
            <a:endParaRPr lang="en-US" dirty="0"/>
          </a:p>
        </p:txBody>
      </p:sp>
      <p:sp>
        <p:nvSpPr>
          <p:cNvPr id="3" name="Content Placeholder 2"/>
          <p:cNvSpPr>
            <a:spLocks noGrp="1"/>
          </p:cNvSpPr>
          <p:nvPr>
            <p:ph idx="1"/>
          </p:nvPr>
        </p:nvSpPr>
        <p:spPr/>
        <p:txBody>
          <a:bodyPr>
            <a:normAutofit/>
          </a:bodyPr>
          <a:lstStyle/>
          <a:p>
            <a:r>
              <a:rPr lang="en-US" sz="2400" dirty="0" smtClean="0"/>
              <a:t>Adults restricted peer interaction: </a:t>
            </a:r>
            <a:r>
              <a:rPr lang="en-US" sz="2400" dirty="0"/>
              <a:t>“There were times we had real battles going down [to the special education room] because she kept wanting to be with the kids [in her class</a:t>
            </a:r>
            <a:r>
              <a:rPr lang="en-US" sz="2400" dirty="0" smtClean="0"/>
              <a:t>].”</a:t>
            </a:r>
          </a:p>
          <a:p>
            <a:pPr marL="68569" indent="0">
              <a:buNone/>
            </a:pPr>
            <a:endParaRPr lang="en-US" sz="2400" dirty="0" smtClean="0"/>
          </a:p>
          <a:p>
            <a:r>
              <a:rPr lang="en-US" sz="2400" dirty="0" smtClean="0"/>
              <a:t>Local understanding, or valued membership </a:t>
            </a:r>
            <a:r>
              <a:rPr lang="en-US" sz="2400" dirty="0"/>
              <a:t>in inclusive social contexts was a positive contributing </a:t>
            </a:r>
            <a:r>
              <a:rPr lang="en-US" sz="2400" dirty="0" smtClean="0"/>
              <a:t>factor to social, academic, and literacy development. </a:t>
            </a:r>
            <a:r>
              <a:rPr lang="en-US" sz="2400" dirty="0"/>
              <a:t>“You’re not trying to work with a syndrome; you’re trying to work with a little girl.” </a:t>
            </a:r>
          </a:p>
        </p:txBody>
      </p:sp>
    </p:spTree>
    <p:extLst>
      <p:ext uri="{BB962C8B-B14F-4D97-AF65-F5344CB8AC3E}">
        <p14:creationId xmlns:p14="http://schemas.microsoft.com/office/powerpoint/2010/main" val="2394675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401762"/>
          </a:xfrm>
        </p:spPr>
        <p:txBody>
          <a:bodyPr>
            <a:normAutofit/>
          </a:bodyPr>
          <a:lstStyle/>
          <a:p>
            <a:r>
              <a:rPr lang="en-US" dirty="0" smtClean="0"/>
              <a:t>The power of imagination</a:t>
            </a:r>
            <a:br>
              <a:rPr lang="en-US" dirty="0" smtClean="0"/>
            </a:br>
            <a:endParaRPr lang="en-US" sz="2200" dirty="0"/>
          </a:p>
        </p:txBody>
      </p:sp>
      <p:sp>
        <p:nvSpPr>
          <p:cNvPr id="3" name="Content Placeholder 2"/>
          <p:cNvSpPr>
            <a:spLocks noGrp="1"/>
          </p:cNvSpPr>
          <p:nvPr>
            <p:ph idx="1"/>
          </p:nvPr>
        </p:nvSpPr>
        <p:spPr>
          <a:xfrm>
            <a:off x="457200" y="1524000"/>
            <a:ext cx="8305800" cy="4114801"/>
          </a:xfrm>
        </p:spPr>
        <p:txBody>
          <a:bodyPr>
            <a:normAutofit/>
          </a:bodyPr>
          <a:lstStyle/>
          <a:p>
            <a:pPr marL="68569" indent="0">
              <a:buNone/>
            </a:pPr>
            <a:r>
              <a:rPr lang="en-US" dirty="0"/>
              <a:t>Opportunities to create stories, whether in a young child’s play area, or in older students’ conversations, are important to developing </a:t>
            </a:r>
            <a:r>
              <a:rPr lang="en-US" dirty="0" smtClean="0"/>
              <a:t>literacy.</a:t>
            </a:r>
          </a:p>
          <a:p>
            <a:pPr marL="68569" indent="0">
              <a:buNone/>
            </a:pPr>
            <a:r>
              <a:rPr lang="en-US" dirty="0"/>
              <a:t>I</a:t>
            </a:r>
            <a:r>
              <a:rPr lang="en-US" dirty="0" smtClean="0"/>
              <a:t>magination </a:t>
            </a:r>
            <a:r>
              <a:rPr lang="en-US" dirty="0"/>
              <a:t>played </a:t>
            </a:r>
            <a:r>
              <a:rPr lang="en-US" dirty="0" smtClean="0"/>
              <a:t>a role in David, Katie, and Marie’s </a:t>
            </a:r>
            <a:r>
              <a:rPr lang="en-US" dirty="0"/>
              <a:t>emerging literacy. </a:t>
            </a:r>
            <a:r>
              <a:rPr lang="en-US" dirty="0" smtClean="0"/>
              <a:t> The </a:t>
            </a:r>
            <a:r>
              <a:rPr lang="en-US" dirty="0"/>
              <a:t>findings affirm that people labeled with significant disabilities are imaginative.  Implications suggest </a:t>
            </a:r>
            <a:r>
              <a:rPr lang="en-US" dirty="0" smtClean="0"/>
              <a:t>educators, support personnel, </a:t>
            </a:r>
            <a:r>
              <a:rPr lang="en-US" dirty="0"/>
              <a:t>and families </a:t>
            </a:r>
            <a:r>
              <a:rPr lang="en-US" dirty="0" smtClean="0"/>
              <a:t>should pay </a:t>
            </a:r>
            <a:r>
              <a:rPr lang="en-US" dirty="0"/>
              <a:t>attention to the imaginative capabilities of young people considered to have significant disabilities and capitalize on these skills and interests as part of supporting students’ literacy development</a:t>
            </a:r>
            <a:r>
              <a:rPr lang="en-US" dirty="0" smtClean="0"/>
              <a:t>.</a:t>
            </a:r>
          </a:p>
          <a:p>
            <a:pPr marL="68569" indent="0">
              <a:buNone/>
            </a:pPr>
            <a:endParaRPr lang="en-US" dirty="0"/>
          </a:p>
          <a:p>
            <a:pPr marL="68569" indent="0">
              <a:buNone/>
            </a:pPr>
            <a:r>
              <a:rPr lang="en-US" dirty="0" smtClean="0"/>
              <a:t>Yet, there was adult/structural resistance to supporting their literacy:                “</a:t>
            </a:r>
            <a:r>
              <a:rPr lang="en-US" dirty="0"/>
              <a:t>I sometimes have trouble with Marie’s writing.” </a:t>
            </a:r>
            <a:r>
              <a:rPr lang="en-US" dirty="0" smtClean="0"/>
              <a:t> Where are the opportunities in a child’s life? Is it reflected in the IEP? What supports are necessary?</a:t>
            </a:r>
            <a:endParaRPr lang="en-US" dirty="0"/>
          </a:p>
        </p:txBody>
      </p:sp>
    </p:spTree>
    <p:extLst>
      <p:ext uri="{BB962C8B-B14F-4D97-AF65-F5344CB8AC3E}">
        <p14:creationId xmlns:p14="http://schemas.microsoft.com/office/powerpoint/2010/main" val="2857861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401762"/>
          </a:xfrm>
        </p:spPr>
        <p:txBody>
          <a:bodyPr>
            <a:normAutofit/>
          </a:bodyPr>
          <a:lstStyle/>
          <a:p>
            <a:r>
              <a:rPr lang="en-US" dirty="0"/>
              <a:t>“Look at me!”: Portraiture and </a:t>
            </a:r>
            <a:r>
              <a:rPr lang="en-US" dirty="0" smtClean="0"/>
              <a:t>Agency</a:t>
            </a:r>
            <a:endParaRPr lang="en-US" sz="2200" dirty="0"/>
          </a:p>
        </p:txBody>
      </p:sp>
      <p:sp>
        <p:nvSpPr>
          <p:cNvPr id="3" name="Content Placeholder 2"/>
          <p:cNvSpPr>
            <a:spLocks noGrp="1"/>
          </p:cNvSpPr>
          <p:nvPr>
            <p:ph idx="1"/>
          </p:nvPr>
        </p:nvSpPr>
        <p:spPr>
          <a:xfrm>
            <a:off x="533400" y="2133601"/>
            <a:ext cx="8077200" cy="2286000"/>
          </a:xfrm>
        </p:spPr>
        <p:txBody>
          <a:bodyPr>
            <a:normAutofit/>
          </a:bodyPr>
          <a:lstStyle/>
          <a:p>
            <a:pPr marL="68569" indent="0">
              <a:buNone/>
            </a:pPr>
            <a:r>
              <a:rPr lang="en-US" dirty="0" smtClean="0"/>
              <a:t>Historically</a:t>
            </a:r>
            <a:r>
              <a:rPr lang="en-US" dirty="0"/>
              <a:t>, the dominant research paradigms involving the study of people with disabilities involved experimentally designed studies or other medically orientated </a:t>
            </a:r>
            <a:r>
              <a:rPr lang="en-US" dirty="0" smtClean="0"/>
              <a:t>approaches. </a:t>
            </a:r>
            <a:r>
              <a:rPr lang="en-US" dirty="0"/>
              <a:t> </a:t>
            </a:r>
            <a:r>
              <a:rPr lang="en-US" dirty="0" smtClean="0"/>
              <a:t>The </a:t>
            </a:r>
            <a:r>
              <a:rPr lang="en-US" dirty="0"/>
              <a:t>“subjects” asserted themselves in ways akin to Giroux’s agency (1992) suggesting portraiture might provide a unique and credible avenue to respectfully study and learn more about people with disabilities too often left on the </a:t>
            </a:r>
            <a:r>
              <a:rPr lang="en-US" dirty="0" smtClean="0"/>
              <a:t>fringe of society and research.  </a:t>
            </a:r>
            <a:endParaRPr lang="en-US" dirty="0"/>
          </a:p>
        </p:txBody>
      </p:sp>
    </p:spTree>
    <p:extLst>
      <p:ext uri="{BB962C8B-B14F-4D97-AF65-F5344CB8AC3E}">
        <p14:creationId xmlns:p14="http://schemas.microsoft.com/office/powerpoint/2010/main" val="936357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here?</a:t>
            </a:r>
            <a:endParaRPr lang="en-US" dirty="0"/>
          </a:p>
        </p:txBody>
      </p:sp>
      <p:sp>
        <p:nvSpPr>
          <p:cNvPr id="3" name="Content Placeholder 2"/>
          <p:cNvSpPr>
            <a:spLocks noGrp="1"/>
          </p:cNvSpPr>
          <p:nvPr>
            <p:ph idx="1"/>
          </p:nvPr>
        </p:nvSpPr>
        <p:spPr/>
        <p:txBody>
          <a:bodyPr>
            <a:normAutofit/>
          </a:bodyPr>
          <a:lstStyle/>
          <a:p>
            <a:r>
              <a:rPr lang="en-US" dirty="0" smtClean="0"/>
              <a:t>How did you learn about this session, via AAIDD?</a:t>
            </a:r>
          </a:p>
          <a:p>
            <a:r>
              <a:rPr lang="en-US" dirty="0" smtClean="0"/>
              <a:t>I hope you’ve had the opportunity to read the book.</a:t>
            </a:r>
          </a:p>
          <a:p>
            <a:r>
              <a:rPr lang="en-US" dirty="0" smtClean="0"/>
              <a:t>Our audience includes people from various contexts, positions, roles, and geographic locations.</a:t>
            </a:r>
            <a:endParaRPr lang="en-US" sz="2000" dirty="0"/>
          </a:p>
        </p:txBody>
      </p:sp>
    </p:spTree>
    <p:extLst>
      <p:ext uri="{BB962C8B-B14F-4D97-AF65-F5344CB8AC3E}">
        <p14:creationId xmlns:p14="http://schemas.microsoft.com/office/powerpoint/2010/main" val="1472523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Lessons Learned &amp; Questions</a:t>
            </a:r>
            <a:endParaRPr lang="en-US" dirty="0"/>
          </a:p>
        </p:txBody>
      </p:sp>
      <p:sp>
        <p:nvSpPr>
          <p:cNvPr id="3" name="Content Placeholder 2"/>
          <p:cNvSpPr>
            <a:spLocks noGrp="1"/>
          </p:cNvSpPr>
          <p:nvPr>
            <p:ph idx="1"/>
          </p:nvPr>
        </p:nvSpPr>
        <p:spPr>
          <a:xfrm>
            <a:off x="685800" y="1600200"/>
            <a:ext cx="8001000" cy="4190999"/>
          </a:xfrm>
        </p:spPr>
        <p:txBody>
          <a:bodyPr>
            <a:normAutofit lnSpcReduction="10000"/>
          </a:bodyPr>
          <a:lstStyle/>
          <a:p>
            <a:r>
              <a:rPr lang="en-US" dirty="0" smtClean="0"/>
              <a:t>Child and family voices need to be valued</a:t>
            </a:r>
          </a:p>
          <a:p>
            <a:r>
              <a:rPr lang="en-US" dirty="0" smtClean="0"/>
              <a:t>Increase Self-awareness &amp; reflection: </a:t>
            </a:r>
            <a:r>
              <a:rPr lang="en-US" dirty="0"/>
              <a:t>“And it only took me like 3 to 4 weeks to figure out that she needed to be in the [general education] room… she’s telling me this.  Why didn’t I pick up on it?” </a:t>
            </a:r>
            <a:endParaRPr lang="en-US" dirty="0" smtClean="0"/>
          </a:p>
          <a:p>
            <a:endParaRPr lang="en-US" dirty="0" smtClean="0"/>
          </a:p>
          <a:p>
            <a:r>
              <a:rPr lang="en-US" dirty="0" smtClean="0"/>
              <a:t>How might families and educators become more self-aware?</a:t>
            </a:r>
          </a:p>
          <a:p>
            <a:r>
              <a:rPr lang="en-US" dirty="0" smtClean="0"/>
              <a:t>What does agency look like in the lives of the young people with whom we work and live?</a:t>
            </a:r>
          </a:p>
          <a:p>
            <a:r>
              <a:rPr lang="en-US" dirty="0" smtClean="0"/>
              <a:t>Where are the opportunities for these young people to develop reciprocal relationships? (are they in IEPs?)</a:t>
            </a:r>
          </a:p>
          <a:p>
            <a:r>
              <a:rPr lang="en-US" dirty="0"/>
              <a:t>Where are the opportunities for these young people to </a:t>
            </a:r>
            <a:r>
              <a:rPr lang="en-US" dirty="0" smtClean="0"/>
              <a:t>develop literacy and use their imagination? (are these evident in IEPs?)</a:t>
            </a:r>
            <a:endParaRPr lang="en-US" dirty="0"/>
          </a:p>
        </p:txBody>
      </p:sp>
    </p:spTree>
    <p:extLst>
      <p:ext uri="{BB962C8B-B14F-4D97-AF65-F5344CB8AC3E}">
        <p14:creationId xmlns:p14="http://schemas.microsoft.com/office/powerpoint/2010/main" val="731345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Professional Preparation</a:t>
            </a:r>
            <a:endParaRPr lang="en-US" dirty="0"/>
          </a:p>
        </p:txBody>
      </p:sp>
      <p:sp>
        <p:nvSpPr>
          <p:cNvPr id="3" name="Content Placeholder 2"/>
          <p:cNvSpPr>
            <a:spLocks noGrp="1"/>
          </p:cNvSpPr>
          <p:nvPr>
            <p:ph idx="1"/>
          </p:nvPr>
        </p:nvSpPr>
        <p:spPr>
          <a:xfrm>
            <a:off x="685800" y="1447800"/>
            <a:ext cx="7772400" cy="4114799"/>
          </a:xfrm>
        </p:spPr>
        <p:txBody>
          <a:bodyPr>
            <a:normAutofit fontScale="92500" lnSpcReduction="10000"/>
          </a:bodyPr>
          <a:lstStyle/>
          <a:p>
            <a:r>
              <a:rPr lang="en-US" sz="2400" dirty="0" smtClean="0"/>
              <a:t>Teachers, Therapists, and other support personnel </a:t>
            </a:r>
            <a:r>
              <a:rPr lang="en-US" sz="2400" dirty="0"/>
              <a:t>are like researchers in that they meticulously document everything. </a:t>
            </a:r>
          </a:p>
          <a:p>
            <a:pPr marL="68569" indent="0">
              <a:buNone/>
            </a:pPr>
            <a:endParaRPr lang="en-US" sz="2400" dirty="0"/>
          </a:p>
          <a:p>
            <a:r>
              <a:rPr lang="en-US" sz="2400" dirty="0" smtClean="0"/>
              <a:t>University students begin with self-examination, parallel the IEP process, spend time with families or professionals, share their portraits.</a:t>
            </a:r>
          </a:p>
          <a:p>
            <a:endParaRPr lang="en-US" sz="2400" dirty="0"/>
          </a:p>
          <a:p>
            <a:r>
              <a:rPr lang="en-US" sz="2400" dirty="0"/>
              <a:t>University students research the experiences and perspectives of an educational team </a:t>
            </a:r>
            <a:r>
              <a:rPr lang="en-US" sz="2400" dirty="0" smtClean="0"/>
              <a:t>member through </a:t>
            </a:r>
            <a:r>
              <a:rPr lang="en-US" sz="2400" dirty="0"/>
              <a:t>observations, interviews, and related readings, and use this information to develop a narrative Portrait and (co)present to class</a:t>
            </a:r>
            <a:r>
              <a:rPr lang="en-US" sz="2400" dirty="0" smtClean="0"/>
              <a:t>.</a:t>
            </a:r>
            <a:endParaRPr lang="en-US" sz="2400" dirty="0"/>
          </a:p>
        </p:txBody>
      </p:sp>
    </p:spTree>
    <p:extLst>
      <p:ext uri="{BB962C8B-B14F-4D97-AF65-F5344CB8AC3E}">
        <p14:creationId xmlns:p14="http://schemas.microsoft.com/office/powerpoint/2010/main" val="1167010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aneo\AppData\Local\Microsoft\Windows\Temporary Internet Files\Content.IE5\NRRTOFXE\MPj04384860000[1].jpg"/>
          <p:cNvPicPr>
            <a:picLocks noChangeAspect="1" noChangeArrowheads="1"/>
          </p:cNvPicPr>
          <p:nvPr/>
        </p:nvPicPr>
        <p:blipFill>
          <a:blip r:embed="rId3" cstate="print"/>
          <a:srcRect/>
          <a:stretch>
            <a:fillRect/>
          </a:stretch>
        </p:blipFill>
        <p:spPr bwMode="auto">
          <a:xfrm>
            <a:off x="2435225" y="228600"/>
            <a:ext cx="4273550" cy="6400800"/>
          </a:xfrm>
          <a:prstGeom prst="rect">
            <a:avLst/>
          </a:prstGeom>
          <a:noFill/>
          <a:ln w="9525">
            <a:noFill/>
            <a:miter lim="800000"/>
            <a:headEnd/>
            <a:tailEnd/>
          </a:ln>
        </p:spPr>
      </p:pic>
      <p:sp>
        <p:nvSpPr>
          <p:cNvPr id="8" name="Cloud 7"/>
          <p:cNvSpPr/>
          <p:nvPr/>
        </p:nvSpPr>
        <p:spPr>
          <a:xfrm>
            <a:off x="3657600" y="457200"/>
            <a:ext cx="1752600" cy="106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5-Point Star 6"/>
          <p:cNvSpPr/>
          <p:nvPr/>
        </p:nvSpPr>
        <p:spPr>
          <a:xfrm>
            <a:off x="6248400" y="1447800"/>
            <a:ext cx="1371600" cy="1524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3" name="Title 1"/>
          <p:cNvSpPr>
            <a:spLocks noGrp="1"/>
          </p:cNvSpPr>
          <p:nvPr>
            <p:ph type="title"/>
          </p:nvPr>
        </p:nvSpPr>
        <p:spPr>
          <a:xfrm>
            <a:off x="2057400" y="2971800"/>
            <a:ext cx="4953000" cy="1143000"/>
          </a:xfrm>
        </p:spPr>
        <p:txBody>
          <a:bodyPr/>
          <a:lstStyle/>
          <a:p>
            <a:pPr eaLnBrk="1" hangingPunct="1"/>
            <a:r>
              <a:rPr lang="en-US" u="sng" smtClean="0"/>
              <a:t>Who am I?</a:t>
            </a:r>
          </a:p>
        </p:txBody>
      </p:sp>
      <p:sp>
        <p:nvSpPr>
          <p:cNvPr id="4" name="TextBox 3"/>
          <p:cNvSpPr txBox="1"/>
          <p:nvPr/>
        </p:nvSpPr>
        <p:spPr>
          <a:xfrm>
            <a:off x="3429000" y="609600"/>
            <a:ext cx="2209800" cy="523220"/>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2800" b="1" dirty="0">
                <a:ln w="50800"/>
                <a:solidFill>
                  <a:schemeClr val="bg1">
                    <a:shade val="50000"/>
                  </a:schemeClr>
                </a:solidFill>
                <a:latin typeface="+mn-lt"/>
                <a:cs typeface="+mn-cs"/>
              </a:rPr>
              <a:t>Vision</a:t>
            </a:r>
          </a:p>
        </p:txBody>
      </p:sp>
      <p:sp>
        <p:nvSpPr>
          <p:cNvPr id="5" name="Rectangle 4"/>
          <p:cNvSpPr/>
          <p:nvPr/>
        </p:nvSpPr>
        <p:spPr>
          <a:xfrm>
            <a:off x="5486400" y="1905000"/>
            <a:ext cx="298030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Strengths</a:t>
            </a:r>
          </a:p>
        </p:txBody>
      </p:sp>
      <p:sp>
        <p:nvSpPr>
          <p:cNvPr id="6" name="Rectangle 5"/>
          <p:cNvSpPr/>
          <p:nvPr/>
        </p:nvSpPr>
        <p:spPr>
          <a:xfrm>
            <a:off x="685800" y="4800600"/>
            <a:ext cx="2743123" cy="923330"/>
          </a:xfrm>
          <a:prstGeom prst="rect">
            <a:avLst/>
          </a:prstGeom>
          <a:noFill/>
          <a:ln>
            <a:solidFill>
              <a:srgbClr val="FF0000"/>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Interests</a:t>
            </a:r>
          </a:p>
        </p:txBody>
      </p:sp>
      <p:sp>
        <p:nvSpPr>
          <p:cNvPr id="9" name="Rectangle 8"/>
          <p:cNvSpPr/>
          <p:nvPr/>
        </p:nvSpPr>
        <p:spPr>
          <a:xfrm>
            <a:off x="5486400" y="4191000"/>
            <a:ext cx="2643672" cy="1754326"/>
          </a:xfrm>
          <a:prstGeom prst="rect">
            <a:avLst/>
          </a:prstGeom>
          <a:noFill/>
        </p:spPr>
        <p:txBody>
          <a:bodyPr wrap="none">
            <a:spAutoFit/>
          </a:bodyPr>
          <a:lstStyle/>
          <a:p>
            <a:pPr algn="ctr" fontAlgn="auto">
              <a:spcBef>
                <a:spcPts val="0"/>
              </a:spcBef>
              <a:spcAft>
                <a:spcPts val="0"/>
              </a:spcAft>
              <a:defRPr/>
            </a:pP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cs typeface="+mn-cs"/>
              </a:rPr>
              <a:t>Support </a:t>
            </a:r>
          </a:p>
          <a:p>
            <a:pPr algn="ctr" fontAlgn="auto">
              <a:spcBef>
                <a:spcPts val="0"/>
              </a:spcBef>
              <a:spcAft>
                <a:spcPts val="0"/>
              </a:spcAft>
              <a:defRPr/>
            </a:pP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cs typeface="+mn-cs"/>
              </a:rPr>
              <a:t>Needs</a:t>
            </a:r>
          </a:p>
        </p:txBody>
      </p:sp>
      <p:sp>
        <p:nvSpPr>
          <p:cNvPr id="10" name="Rectangle 9"/>
          <p:cNvSpPr/>
          <p:nvPr/>
        </p:nvSpPr>
        <p:spPr>
          <a:xfrm>
            <a:off x="533400" y="1828800"/>
            <a:ext cx="2985113"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5400" b="1" dirty="0">
                <a:ln/>
                <a:solidFill>
                  <a:schemeClr val="accent3"/>
                </a:solidFill>
                <a:latin typeface="+mn-lt"/>
                <a:cs typeface="+mn-cs"/>
              </a:rPr>
              <a:t>Concerns </a:t>
            </a:r>
          </a:p>
        </p:txBody>
      </p:sp>
    </p:spTree>
    <p:extLst>
      <p:ext uri="{BB962C8B-B14F-4D97-AF65-F5344CB8AC3E}">
        <p14:creationId xmlns:p14="http://schemas.microsoft.com/office/powerpoint/2010/main" val="3875771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sauer\Pictures\DSE teacher self portraits\Teacher Portrait stories\Teacher Portraits\101_003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39000"/>
                    </a14:imgEffect>
                  </a14:imgLayer>
                </a14:imgProps>
              </a:ext>
              <a:ext uri="{28A0092B-C50C-407E-A947-70E740481C1C}">
                <a14:useLocalDpi xmlns:a14="http://schemas.microsoft.com/office/drawing/2010/main" val="0"/>
              </a:ext>
            </a:extLst>
          </a:blip>
          <a:srcRect l="13387" t="16013" r="6138" b="2064"/>
          <a:stretch/>
        </p:blipFill>
        <p:spPr bwMode="auto">
          <a:xfrm rot="15298858">
            <a:off x="4292426" y="2034825"/>
            <a:ext cx="4456974" cy="3402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685800" y="274638"/>
            <a:ext cx="7620000" cy="1143000"/>
          </a:xfrm>
        </p:spPr>
        <p:txBody>
          <a:bodyPr>
            <a:normAutofit fontScale="90000"/>
          </a:bodyPr>
          <a:lstStyle/>
          <a:p>
            <a:r>
              <a:rPr lang="en-US" dirty="0"/>
              <a:t>Portraits of teachers in the field: </a:t>
            </a:r>
            <a:r>
              <a:rPr lang="en-US" dirty="0" smtClean="0"/>
              <a:t> A </a:t>
            </a:r>
            <a:r>
              <a:rPr lang="en-US" dirty="0"/>
              <a:t>disability studies perspective</a:t>
            </a:r>
          </a:p>
        </p:txBody>
      </p:sp>
      <p:pic>
        <p:nvPicPr>
          <p:cNvPr id="4" name="Content Placeholder 3"/>
          <p:cNvPicPr>
            <a:picLocks noGrp="1" noChangeAspect="1"/>
          </p:cNvPicPr>
          <p:nvPr>
            <p:ph idx="1"/>
          </p:nvPr>
        </p:nvPicPr>
        <p:blipFill rotWithShape="1">
          <a:blip r:embed="rId5">
            <a:extLst>
              <a:ext uri="{BEBA8EAE-BF5A-486C-A8C5-ECC9F3942E4B}">
                <a14:imgProps xmlns:a14="http://schemas.microsoft.com/office/drawing/2010/main">
                  <a14:imgLayer r:embed="rId6">
                    <a14:imgEffect>
                      <a14:brightnessContrast bright="21000"/>
                    </a14:imgEffect>
                  </a14:imgLayer>
                </a14:imgProps>
              </a:ext>
              <a:ext uri="{28A0092B-C50C-407E-A947-70E740481C1C}">
                <a14:useLocalDpi xmlns:a14="http://schemas.microsoft.com/office/drawing/2010/main" val="0"/>
              </a:ext>
            </a:extLst>
          </a:blip>
          <a:srcRect t="3284" r="19174"/>
          <a:stretch/>
        </p:blipFill>
        <p:spPr>
          <a:xfrm rot="5400000">
            <a:off x="437355" y="1696245"/>
            <a:ext cx="4845053" cy="4348163"/>
          </a:xfrm>
          <a:ln>
            <a:solidFill>
              <a:schemeClr val="bg1"/>
            </a:solidFill>
          </a:ln>
        </p:spPr>
      </p:pic>
    </p:spTree>
    <p:extLst>
      <p:ext uri="{BB962C8B-B14F-4D97-AF65-F5344CB8AC3E}">
        <p14:creationId xmlns:p14="http://schemas.microsoft.com/office/powerpoint/2010/main" val="426644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itchFamily="34" charset="0"/>
                <a:cs typeface="Arial" pitchFamily="34" charset="0"/>
              </a:rPr>
              <a:t>Disability Portraiture in </a:t>
            </a:r>
            <a:br>
              <a:rPr lang="en-US" dirty="0">
                <a:latin typeface="Arial" pitchFamily="34" charset="0"/>
                <a:cs typeface="Arial" pitchFamily="34" charset="0"/>
              </a:rPr>
            </a:br>
            <a:r>
              <a:rPr lang="en-US" dirty="0">
                <a:latin typeface="Arial" pitchFamily="34" charset="0"/>
                <a:cs typeface="Arial" pitchFamily="34" charset="0"/>
              </a:rPr>
              <a:t>Pre-service Teacher Education</a:t>
            </a:r>
            <a:endParaRPr lang="en-US" dirty="0"/>
          </a:p>
        </p:txBody>
      </p:sp>
      <p:sp>
        <p:nvSpPr>
          <p:cNvPr id="3" name="Content Placeholder 2"/>
          <p:cNvSpPr>
            <a:spLocks noGrp="1"/>
          </p:cNvSpPr>
          <p:nvPr>
            <p:ph idx="1"/>
          </p:nvPr>
        </p:nvSpPr>
        <p:spPr>
          <a:xfrm>
            <a:off x="685800" y="1752600"/>
            <a:ext cx="7823200" cy="4067174"/>
          </a:xfrm>
        </p:spPr>
        <p:txBody>
          <a:bodyPr>
            <a:normAutofit/>
          </a:bodyPr>
          <a:lstStyle/>
          <a:p>
            <a:r>
              <a:rPr lang="en-US" i="1" dirty="0" smtClean="0"/>
              <a:t>Introduction to Special Education </a:t>
            </a:r>
            <a:r>
              <a:rPr lang="en-US" dirty="0" smtClean="0"/>
              <a:t>students were introduced to the history of the field, including federal </a:t>
            </a:r>
            <a:r>
              <a:rPr lang="en-US" dirty="0"/>
              <a:t>laws, and portraiture research.</a:t>
            </a:r>
            <a:endParaRPr lang="en-US" dirty="0" smtClean="0"/>
          </a:p>
          <a:p>
            <a:r>
              <a:rPr lang="en-US" dirty="0" smtClean="0"/>
              <a:t>Through autobiographies, text and article readings, students studied the value of learning from families.</a:t>
            </a:r>
          </a:p>
          <a:p>
            <a:r>
              <a:rPr lang="en-US" dirty="0" smtClean="0"/>
              <a:t>They were provided with modeling and an interview guide:</a:t>
            </a:r>
          </a:p>
          <a:p>
            <a:pPr lvl="1"/>
            <a:r>
              <a:rPr lang="en-US" dirty="0" smtClean="0"/>
              <a:t>Tell me about yourself (or your child) and your (or his/her) interests.</a:t>
            </a:r>
          </a:p>
          <a:p>
            <a:pPr lvl="1"/>
            <a:r>
              <a:rPr lang="en-US" dirty="0" smtClean="0"/>
              <a:t>Can you describe what has gone well in school?</a:t>
            </a:r>
          </a:p>
          <a:p>
            <a:pPr lvl="1"/>
            <a:r>
              <a:rPr lang="en-US" dirty="0" smtClean="0"/>
              <a:t>Can you tell me about any struggles you have had?</a:t>
            </a:r>
          </a:p>
          <a:p>
            <a:pPr lvl="1"/>
            <a:r>
              <a:rPr lang="en-US" dirty="0"/>
              <a:t>What do you wish everyone would know about your child and your family</a:t>
            </a:r>
            <a:r>
              <a:rPr lang="en-US" dirty="0" smtClean="0"/>
              <a:t>?</a:t>
            </a:r>
          </a:p>
          <a:p>
            <a:r>
              <a:rPr lang="en-US" dirty="0" smtClean="0"/>
              <a:t>Assigned to integrate the interview with readings in a portrait narrative.</a:t>
            </a:r>
          </a:p>
        </p:txBody>
      </p:sp>
    </p:spTree>
    <p:extLst>
      <p:ext uri="{BB962C8B-B14F-4D97-AF65-F5344CB8AC3E}">
        <p14:creationId xmlns:p14="http://schemas.microsoft.com/office/powerpoint/2010/main" val="1849034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normAutofit fontScale="90000"/>
          </a:bodyPr>
          <a:lstStyle/>
          <a:p>
            <a:r>
              <a:rPr lang="en-US" dirty="0">
                <a:latin typeface="Arial" pitchFamily="34" charset="0"/>
                <a:cs typeface="Arial" pitchFamily="34" charset="0"/>
              </a:rPr>
              <a:t>Disability Portraiture in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Pre-service </a:t>
            </a:r>
            <a:r>
              <a:rPr lang="en-US" dirty="0">
                <a:latin typeface="Arial" pitchFamily="34" charset="0"/>
                <a:cs typeface="Arial" pitchFamily="34" charset="0"/>
              </a:rPr>
              <a:t>Teacher </a:t>
            </a:r>
            <a:r>
              <a:rPr lang="en-US" dirty="0" smtClean="0">
                <a:latin typeface="Arial" pitchFamily="34" charset="0"/>
                <a:cs typeface="Arial" pitchFamily="34" charset="0"/>
              </a:rPr>
              <a:t>Education</a:t>
            </a:r>
            <a:endParaRPr lang="en-US" dirty="0"/>
          </a:p>
        </p:txBody>
      </p:sp>
      <p:sp>
        <p:nvSpPr>
          <p:cNvPr id="3" name="Content Placeholder 2"/>
          <p:cNvSpPr>
            <a:spLocks noGrp="1"/>
          </p:cNvSpPr>
          <p:nvPr>
            <p:ph idx="1"/>
          </p:nvPr>
        </p:nvSpPr>
        <p:spPr>
          <a:xfrm>
            <a:off x="685800" y="1600200"/>
            <a:ext cx="7772400" cy="1066800"/>
          </a:xfrm>
        </p:spPr>
        <p:txBody>
          <a:bodyPr/>
          <a:lstStyle/>
          <a:p>
            <a:r>
              <a:rPr lang="en-US" dirty="0"/>
              <a:t>Coleman Institute </a:t>
            </a:r>
            <a:r>
              <a:rPr lang="en-US" dirty="0" smtClean="0"/>
              <a:t>conference: </a:t>
            </a:r>
            <a:r>
              <a:rPr lang="en-US" dirty="0"/>
              <a:t>“Aim high”: A Family’s Story of </a:t>
            </a:r>
            <a:r>
              <a:rPr lang="en-US" dirty="0" smtClean="0"/>
              <a:t>Success</a:t>
            </a:r>
          </a:p>
          <a:p>
            <a:pPr lvl="1"/>
            <a:r>
              <a:rPr lang="en-US" dirty="0"/>
              <a:t>Colorado, October 13, </a:t>
            </a:r>
            <a:r>
              <a:rPr lang="en-US" dirty="0" smtClean="0"/>
              <a:t>2011, </a:t>
            </a:r>
            <a:r>
              <a:rPr lang="en-US" dirty="0"/>
              <a:t>With Jenny Romano, Graduate Student</a:t>
            </a:r>
          </a:p>
          <a:p>
            <a:pPr lvl="1"/>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378867"/>
            <a:ext cx="2846387"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666750" y="2621753"/>
            <a:ext cx="5181600" cy="3233739"/>
          </a:xfrm>
          <a:prstGeom prst="rect">
            <a:avLst/>
          </a:prstGeom>
        </p:spPr>
        <p:txBody>
          <a:bodyPr vert="horz" lIns="0" tIns="45713" rIns="0" bIns="45713" rtlCol="0">
            <a:normAutofit/>
          </a:bodyPr>
          <a:lstStyle>
            <a:lvl1pPr marL="342845" indent="-274276" algn="l" defTabSz="914254"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831" indent="-274276" algn="l" defTabSz="914254"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2817"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599944"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071"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198"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325"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8451"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5578"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69" indent="0">
              <a:buFont typeface="Wingdings 3" pitchFamily="18" charset="2"/>
              <a:buNone/>
            </a:pPr>
            <a:r>
              <a:rPr lang="en-US" dirty="0" smtClean="0"/>
              <a:t>“Michael saw himself as belonging, as one of the guys. He never saw himself as disabled.” </a:t>
            </a:r>
          </a:p>
          <a:p>
            <a:pPr marL="68569" indent="0">
              <a:buFont typeface="Wingdings 3" pitchFamily="18" charset="2"/>
              <a:buNone/>
            </a:pPr>
            <a:r>
              <a:rPr lang="en-US" dirty="0" smtClean="0"/>
              <a:t>“Never let numbers determine your child’s school program.” </a:t>
            </a:r>
          </a:p>
          <a:p>
            <a:pPr marL="68569" indent="0">
              <a:buFont typeface="Wingdings 3" pitchFamily="18" charset="2"/>
              <a:buNone/>
            </a:pPr>
            <a:r>
              <a:rPr lang="en-US" dirty="0" smtClean="0"/>
              <a:t>“I wanted him to be a part of the nondisabled world because that is the world we live in.”</a:t>
            </a:r>
          </a:p>
          <a:p>
            <a:pPr marL="68569" indent="0">
              <a:buFont typeface="Wingdings 3" pitchFamily="18" charset="2"/>
              <a:buNone/>
            </a:pPr>
            <a:r>
              <a:rPr lang="en-US" dirty="0" smtClean="0"/>
              <a:t>“Aim High.” </a:t>
            </a:r>
          </a:p>
          <a:p>
            <a:pPr marL="68569" indent="0">
              <a:buFont typeface="Wingdings 3" pitchFamily="18" charset="2"/>
              <a:buNone/>
            </a:pPr>
            <a:r>
              <a:rPr lang="en-US" dirty="0" smtClean="0"/>
              <a:t>“I Love My Life, Because, God Don’t Make Junk!”</a:t>
            </a:r>
          </a:p>
          <a:p>
            <a:pPr marL="68569" indent="0">
              <a:buFont typeface="Wingdings 3" pitchFamily="18" charset="2"/>
              <a:buNone/>
            </a:pPr>
            <a:endParaRPr lang="en-US" dirty="0"/>
          </a:p>
        </p:txBody>
      </p:sp>
    </p:spTree>
    <p:extLst>
      <p:ext uri="{BB962C8B-B14F-4D97-AF65-F5344CB8AC3E}">
        <p14:creationId xmlns:p14="http://schemas.microsoft.com/office/powerpoint/2010/main" val="790017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Next steps</a:t>
            </a:r>
            <a:r>
              <a:rPr lang="en-US" dirty="0" smtClean="0"/>
              <a:t>?</a:t>
            </a:r>
            <a:endParaRPr lang="en-US" dirty="0"/>
          </a:p>
        </p:txBody>
      </p:sp>
      <p:sp>
        <p:nvSpPr>
          <p:cNvPr id="3" name="Content Placeholder 2"/>
          <p:cNvSpPr>
            <a:spLocks noGrp="1"/>
          </p:cNvSpPr>
          <p:nvPr>
            <p:ph idx="1"/>
          </p:nvPr>
        </p:nvSpPr>
        <p:spPr>
          <a:xfrm>
            <a:off x="609600" y="1524001"/>
            <a:ext cx="7772400" cy="1828799"/>
          </a:xfrm>
        </p:spPr>
        <p:txBody>
          <a:bodyPr/>
          <a:lstStyle/>
          <a:p>
            <a:r>
              <a:rPr lang="en-US" dirty="0" smtClean="0"/>
              <a:t>Increase recruitment of minority families in professional preparation programs: pre-service teacher,  counseling,  social work,  criminal justice</a:t>
            </a:r>
          </a:p>
          <a:p>
            <a:r>
              <a:rPr lang="en-US" dirty="0" smtClean="0"/>
              <a:t>Portraiture study of culturally and linguistically diverse families</a:t>
            </a:r>
            <a:endParaRPr lang="en-US" dirty="0"/>
          </a:p>
        </p:txBody>
      </p:sp>
      <p:sp>
        <p:nvSpPr>
          <p:cNvPr id="4" name="Title 1"/>
          <p:cNvSpPr txBox="1">
            <a:spLocks/>
          </p:cNvSpPr>
          <p:nvPr/>
        </p:nvSpPr>
        <p:spPr>
          <a:xfrm>
            <a:off x="685800" y="2743200"/>
            <a:ext cx="7772400" cy="1143000"/>
          </a:xfrm>
          <a:prstGeom prst="rect">
            <a:avLst/>
          </a:prstGeom>
        </p:spPr>
        <p:txBody>
          <a:bodyPr vert="horz" lIns="0" tIns="45713" rIns="0" bIns="45713" rtlCol="0" anchor="ctr">
            <a:normAutofit/>
          </a:bodyPr>
          <a:lstStyle>
            <a:lvl1pPr algn="l" defTabSz="914254"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1315129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Special thanks to the families, the schools,  and administrators who provided me with access and permission to observe, collect data, interview, etc.</a:t>
            </a:r>
          </a:p>
          <a:p>
            <a:r>
              <a:rPr lang="en-US" dirty="0" smtClean="0"/>
              <a:t>I appreciate AAIDD’s recognition of the value of case study research by publishing this book and the editorial assistance from Lisa</a:t>
            </a:r>
            <a:r>
              <a:rPr lang="en-US" dirty="0"/>
              <a:t> </a:t>
            </a:r>
            <a:r>
              <a:rPr lang="en-US" dirty="0" err="1" smtClean="0"/>
              <a:t>O’Hearn</a:t>
            </a:r>
            <a:r>
              <a:rPr lang="en-US" dirty="0" smtClean="0"/>
              <a:t>,  and Danielle Webber for organizing this “book chat.”</a:t>
            </a:r>
          </a:p>
          <a:p>
            <a:pPr marL="68569" indent="0">
              <a:buNone/>
            </a:pPr>
            <a:r>
              <a:rPr lang="en-US" dirty="0" smtClean="0"/>
              <a:t>  </a:t>
            </a:r>
          </a:p>
          <a:p>
            <a:pPr marL="68569" indent="0">
              <a:buNone/>
            </a:pPr>
            <a:endParaRPr lang="en-US" dirty="0"/>
          </a:p>
        </p:txBody>
      </p:sp>
    </p:spTree>
    <p:extLst>
      <p:ext uri="{BB962C8B-B14F-4D97-AF65-F5344CB8AC3E}">
        <p14:creationId xmlns:p14="http://schemas.microsoft.com/office/powerpoint/2010/main" val="1499308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p>
        </p:txBody>
      </p:sp>
      <p:sp>
        <p:nvSpPr>
          <p:cNvPr id="4" name="Content Placeholder 2"/>
          <p:cNvSpPr txBox="1">
            <a:spLocks noGrp="1"/>
          </p:cNvSpPr>
          <p:nvPr>
            <p:ph idx="1"/>
          </p:nvPr>
        </p:nvSpPr>
        <p:spPr>
          <a:prstGeom prst="rect">
            <a:avLst/>
          </a:prstGeom>
        </p:spPr>
        <p:txBody>
          <a:bodyPr vert="horz" lIns="0" tIns="45713" rIns="0" bIns="45713" rtlCol="0">
            <a:normAutofit/>
          </a:bodyPr>
          <a:lstStyle>
            <a:lvl1pPr marL="342845" indent="-274276" algn="l" defTabSz="914254"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831" indent="-274276" algn="l" defTabSz="914254"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2817"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599944"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071"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198"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325"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8451"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5578" indent="-274276" algn="l" defTabSz="914254"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US" dirty="0" smtClean="0"/>
              <a:t>What is your take-away?</a:t>
            </a:r>
          </a:p>
          <a:p>
            <a:r>
              <a:rPr lang="en-US" dirty="0" smtClean="0"/>
              <a:t>How might you become more aware of your patterns of social interaction (conversation habits)? </a:t>
            </a:r>
          </a:p>
          <a:p>
            <a:r>
              <a:rPr lang="en-US" dirty="0" smtClean="0"/>
              <a:t>What more would you like to know? </a:t>
            </a:r>
          </a:p>
        </p:txBody>
      </p:sp>
      <p:sp>
        <p:nvSpPr>
          <p:cNvPr id="5" name="TextBox 4"/>
          <p:cNvSpPr txBox="1"/>
          <p:nvPr/>
        </p:nvSpPr>
        <p:spPr>
          <a:xfrm>
            <a:off x="1676400" y="3657600"/>
            <a:ext cx="6553200" cy="1015663"/>
          </a:xfrm>
          <a:prstGeom prst="rect">
            <a:avLst/>
          </a:prstGeom>
          <a:noFill/>
          <a:ln>
            <a:solidFill>
              <a:schemeClr val="accent1">
                <a:lumMod val="75000"/>
              </a:schemeClr>
            </a:solidFill>
          </a:ln>
        </p:spPr>
        <p:txBody>
          <a:bodyPr wrap="square" rtlCol="0">
            <a:spAutoFit/>
          </a:bodyPr>
          <a:lstStyle/>
          <a:p>
            <a:r>
              <a:rPr lang="en-US" sz="2000" i="1" dirty="0"/>
              <a:t>Negotiating the social borderlands: Portraits of young people with disabilities and their struggles for positive relationships</a:t>
            </a:r>
            <a:r>
              <a:rPr lang="en-US" sz="2000" dirty="0"/>
              <a:t> </a:t>
            </a:r>
            <a:r>
              <a:rPr lang="en-US" sz="2000" dirty="0" smtClean="0"/>
              <a:t> </a:t>
            </a:r>
            <a:r>
              <a:rPr lang="en-US" sz="2000" dirty="0"/>
              <a:t>(AAIDD</a:t>
            </a:r>
            <a:r>
              <a:rPr lang="en-US" sz="2000" dirty="0" smtClean="0"/>
              <a:t>).</a:t>
            </a:r>
          </a:p>
          <a:p>
            <a:r>
              <a:rPr lang="en-US" sz="2000" dirty="0" smtClean="0">
                <a:hlinkClick r:id="rId2"/>
              </a:rPr>
              <a:t>Click here to purchase your own copy of the book.</a:t>
            </a:r>
            <a:endParaRPr lang="en-US" sz="2000" dirty="0"/>
          </a:p>
        </p:txBody>
      </p:sp>
    </p:spTree>
    <p:extLst>
      <p:ext uri="{BB962C8B-B14F-4D97-AF65-F5344CB8AC3E}">
        <p14:creationId xmlns:p14="http://schemas.microsoft.com/office/powerpoint/2010/main" val="416109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Portraits of David, Katie, &amp; Marie</a:t>
            </a:r>
            <a:endParaRPr lang="en-US" dirty="0"/>
          </a:p>
        </p:txBody>
      </p:sp>
      <p:sp>
        <p:nvSpPr>
          <p:cNvPr id="3" name="Content Placeholder 2"/>
          <p:cNvSpPr>
            <a:spLocks noGrp="1"/>
          </p:cNvSpPr>
          <p:nvPr>
            <p:ph idx="1"/>
          </p:nvPr>
        </p:nvSpPr>
        <p:spPr>
          <a:xfrm>
            <a:off x="685798" y="1371600"/>
            <a:ext cx="7772400" cy="3733800"/>
          </a:xfrm>
        </p:spPr>
        <p:txBody>
          <a:bodyPr>
            <a:normAutofit/>
          </a:bodyPr>
          <a:lstStyle/>
          <a:p>
            <a:pPr>
              <a:buNone/>
            </a:pPr>
            <a:r>
              <a:rPr lang="en-US" dirty="0" smtClean="0"/>
              <a:t>    Sara </a:t>
            </a:r>
            <a:r>
              <a:rPr lang="en-US" dirty="0"/>
              <a:t>Lawrence-Lightfoot (2005) developed </a:t>
            </a:r>
            <a:r>
              <a:rPr lang="en-US" i="1" dirty="0"/>
              <a:t>portraiture</a:t>
            </a:r>
            <a:r>
              <a:rPr lang="en-US" dirty="0"/>
              <a:t> as a form of qualitative research to record and interpret the perspectives and experiences of people she studied, documenting their voices and their visions - their authority, knowledge, and wisdom. </a:t>
            </a:r>
            <a:endParaRPr lang="en-US" dirty="0" smtClean="0"/>
          </a:p>
          <a:p>
            <a:pPr>
              <a:buNone/>
            </a:pPr>
            <a:endParaRPr lang="en-US" dirty="0"/>
          </a:p>
          <a:p>
            <a:pPr>
              <a:buNone/>
            </a:pPr>
            <a:r>
              <a:rPr lang="en-US" dirty="0" smtClean="0"/>
              <a:t>	</a:t>
            </a:r>
          </a:p>
          <a:p>
            <a:pPr>
              <a:buNone/>
            </a:pPr>
            <a:endParaRPr lang="en-US" dirty="0"/>
          </a:p>
          <a:p>
            <a:pPr>
              <a:buNone/>
            </a:pPr>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161" y="3124200"/>
            <a:ext cx="6035675"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124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685800"/>
            <a:ext cx="7848600" cy="4648201"/>
          </a:xfrm>
        </p:spPr>
        <p:txBody>
          <a:bodyPr>
            <a:normAutofit/>
          </a:bodyPr>
          <a:lstStyle/>
          <a:p>
            <a:r>
              <a:rPr lang="en-US" sz="2400" dirty="0"/>
              <a:t>“One of the most powerful characteristics of portraiture is its ability to embrace contradictions, its ability to document the beautiful/ugly experiences that are so much a part of the texture of human development and social relationships</a:t>
            </a:r>
            <a:r>
              <a:rPr lang="en-US" sz="2400" dirty="0" smtClean="0"/>
              <a:t>…</a:t>
            </a:r>
          </a:p>
          <a:p>
            <a:pPr marL="68569" indent="0">
              <a:buNone/>
            </a:pPr>
            <a:endParaRPr lang="en-US" sz="2400" dirty="0" smtClean="0"/>
          </a:p>
          <a:p>
            <a:r>
              <a:rPr lang="en-US" sz="2400" dirty="0" smtClean="0"/>
              <a:t>The </a:t>
            </a:r>
            <a:r>
              <a:rPr lang="en-US" sz="2400" dirty="0"/>
              <a:t>portraitist seeks to document and illuminate the complexity and detail of a unique experience or place, hoping that the audience will see themselves reflected in it, trusting that the readers will feel identified” </a:t>
            </a:r>
            <a:endParaRPr lang="en-US" sz="2400" dirty="0" smtClean="0"/>
          </a:p>
          <a:p>
            <a:endParaRPr lang="en-US" sz="2400" dirty="0"/>
          </a:p>
          <a:p>
            <a:pPr marL="68569" indent="0" algn="r">
              <a:buNone/>
            </a:pPr>
            <a:r>
              <a:rPr lang="en-US" sz="2400" dirty="0" smtClean="0"/>
              <a:t>(</a:t>
            </a:r>
            <a:r>
              <a:rPr lang="en-US" sz="2400" dirty="0"/>
              <a:t>Lawrence-Lightfoot, 2005, p.9-13).</a:t>
            </a:r>
          </a:p>
          <a:p>
            <a:pPr marL="68569" indent="0">
              <a:buNone/>
            </a:pPr>
            <a:endParaRPr lang="en-US" sz="2400" dirty="0"/>
          </a:p>
        </p:txBody>
      </p:sp>
    </p:spTree>
    <p:extLst>
      <p:ext uri="{BB962C8B-B14F-4D97-AF65-F5344CB8AC3E}">
        <p14:creationId xmlns:p14="http://schemas.microsoft.com/office/powerpoint/2010/main" val="946359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a:t>
            </a:r>
            <a:r>
              <a:rPr lang="en-US" dirty="0" smtClean="0"/>
              <a:t>Portraiture</a:t>
            </a:r>
            <a:endParaRPr lang="en-US" dirty="0"/>
          </a:p>
        </p:txBody>
      </p:sp>
      <p:sp>
        <p:nvSpPr>
          <p:cNvPr id="3" name="Content Placeholder 2"/>
          <p:cNvSpPr>
            <a:spLocks noGrp="1"/>
          </p:cNvSpPr>
          <p:nvPr>
            <p:ph idx="1"/>
          </p:nvPr>
        </p:nvSpPr>
        <p:spPr/>
        <p:txBody>
          <a:bodyPr>
            <a:normAutofit/>
          </a:bodyPr>
          <a:lstStyle/>
          <a:p>
            <a:r>
              <a:rPr lang="en-US" sz="2800" dirty="0"/>
              <a:t>The Good High </a:t>
            </a:r>
            <a:r>
              <a:rPr lang="en-US" sz="2800" dirty="0" smtClean="0"/>
              <a:t>School (Lawrence-Lightfoot, 1983)</a:t>
            </a:r>
          </a:p>
          <a:p>
            <a:r>
              <a:rPr lang="en-US" sz="2800" dirty="0" smtClean="0"/>
              <a:t>Pre-school teachers (Ayers, 1989)</a:t>
            </a:r>
          </a:p>
          <a:p>
            <a:r>
              <a:rPr lang="en-US" sz="2800" dirty="0" smtClean="0"/>
              <a:t>Interrogating classroom relationships and events: Using portraiture and critical race theory in education research (Chapman,  2007)</a:t>
            </a:r>
          </a:p>
          <a:p>
            <a:r>
              <a:rPr lang="en-US" sz="2800" dirty="0" smtClean="0"/>
              <a:t>Co-constructions with students with LD</a:t>
            </a:r>
          </a:p>
          <a:p>
            <a:pPr marL="468555" lvl="1" indent="0">
              <a:buNone/>
            </a:pPr>
            <a:r>
              <a:rPr lang="en-US" sz="2400" dirty="0" smtClean="0"/>
              <a:t>(Connor, 2006)</a:t>
            </a:r>
            <a:endParaRPr lang="en-US" sz="2400" dirty="0"/>
          </a:p>
        </p:txBody>
      </p:sp>
    </p:spTree>
    <p:extLst>
      <p:ext uri="{BB962C8B-B14F-4D97-AF65-F5344CB8AC3E}">
        <p14:creationId xmlns:p14="http://schemas.microsoft.com/office/powerpoint/2010/main" val="3605230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study</a:t>
            </a:r>
            <a:endParaRPr lang="en-US" dirty="0"/>
          </a:p>
        </p:txBody>
      </p:sp>
      <p:sp>
        <p:nvSpPr>
          <p:cNvPr id="3" name="Content Placeholder 2"/>
          <p:cNvSpPr>
            <a:spLocks noGrp="1"/>
          </p:cNvSpPr>
          <p:nvPr>
            <p:ph idx="1"/>
          </p:nvPr>
        </p:nvSpPr>
        <p:spPr>
          <a:xfrm>
            <a:off x="685800" y="1600200"/>
            <a:ext cx="7772400" cy="4038599"/>
          </a:xfrm>
        </p:spPr>
        <p:txBody>
          <a:bodyPr>
            <a:normAutofit fontScale="92500"/>
          </a:bodyPr>
          <a:lstStyle/>
          <a:p>
            <a:r>
              <a:rPr lang="en-US" sz="2800" dirty="0"/>
              <a:t>Portraiture research requires structure, analytic rigor and empirical description while making active decisions “in selecting the themes that will be used to tell the story” (Lawrence-Lightfoot, 2005, p.10</a:t>
            </a:r>
            <a:r>
              <a:rPr lang="en-US" sz="2800" dirty="0" smtClean="0"/>
              <a:t>).</a:t>
            </a:r>
          </a:p>
          <a:p>
            <a:pPr marL="68569" indent="0">
              <a:buNone/>
            </a:pPr>
            <a:endParaRPr lang="en-US" sz="2800" dirty="0" smtClean="0"/>
          </a:p>
          <a:p>
            <a:r>
              <a:rPr lang="en-US" sz="2800" dirty="0" smtClean="0"/>
              <a:t>I collected participant-researcher field notes, artifacts (IEPs, drawings, worksheets), transcribed interviews, etc. for nearly a year with three young people with developmental disabilities and their families.</a:t>
            </a:r>
            <a:endParaRPr lang="en-US" sz="2800" dirty="0"/>
          </a:p>
          <a:p>
            <a:pPr marL="68569" indent="0">
              <a:buNone/>
            </a:pPr>
            <a:endParaRPr lang="en-US" sz="2800" dirty="0"/>
          </a:p>
        </p:txBody>
      </p:sp>
    </p:spTree>
    <p:extLst>
      <p:ext uri="{BB962C8B-B14F-4D97-AF65-F5344CB8AC3E}">
        <p14:creationId xmlns:p14="http://schemas.microsoft.com/office/powerpoint/2010/main" val="1354700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context</a:t>
            </a:r>
            <a:endParaRPr lang="en-US" dirty="0"/>
          </a:p>
        </p:txBody>
      </p:sp>
      <p:sp>
        <p:nvSpPr>
          <p:cNvPr id="3" name="Content Placeholder 2"/>
          <p:cNvSpPr>
            <a:spLocks noGrp="1"/>
          </p:cNvSpPr>
          <p:nvPr>
            <p:ph idx="1"/>
          </p:nvPr>
        </p:nvSpPr>
        <p:spPr/>
        <p:txBody>
          <a:bodyPr/>
          <a:lstStyle/>
          <a:p>
            <a:r>
              <a:rPr lang="en-US" dirty="0" smtClean="0"/>
              <a:t>All three participants lived within an hour drive of Hutton, an upper Midwestern town.</a:t>
            </a:r>
          </a:p>
          <a:p>
            <a:r>
              <a:rPr lang="en-US" dirty="0" smtClean="0"/>
              <a:t>“A </a:t>
            </a:r>
            <a:r>
              <a:rPr lang="en-US" dirty="0"/>
              <a:t>lot of people stay here, and many are afraid of stretching, so we have limited exposure to the rest of America. We’re sort of a micro-community of America.” </a:t>
            </a:r>
          </a:p>
          <a:p>
            <a:r>
              <a:rPr lang="en-US" dirty="0"/>
              <a:t>“We have labor roots and most of us are blue-collar workers with traditional values.” He added, with some hesitation, “We’re unaccepting of differences.”</a:t>
            </a:r>
          </a:p>
          <a:p>
            <a:r>
              <a:rPr lang="en-US" dirty="0" smtClean="0"/>
              <a:t>My own background &amp; assumptions</a:t>
            </a:r>
            <a:endParaRPr lang="en-US" dirty="0"/>
          </a:p>
        </p:txBody>
      </p:sp>
    </p:spTree>
    <p:extLst>
      <p:ext uri="{BB962C8B-B14F-4D97-AF65-F5344CB8AC3E}">
        <p14:creationId xmlns:p14="http://schemas.microsoft.com/office/powerpoint/2010/main" val="3825540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 Portrait structure</a:t>
            </a:r>
            <a:endParaRPr lang="en-US" dirty="0"/>
          </a:p>
        </p:txBody>
      </p:sp>
      <p:sp>
        <p:nvSpPr>
          <p:cNvPr id="3" name="Content Placeholder 2"/>
          <p:cNvSpPr>
            <a:spLocks noGrp="1"/>
          </p:cNvSpPr>
          <p:nvPr>
            <p:ph idx="1"/>
          </p:nvPr>
        </p:nvSpPr>
        <p:spPr/>
        <p:txBody>
          <a:bodyPr>
            <a:normAutofit/>
          </a:bodyPr>
          <a:lstStyle/>
          <a:p>
            <a:r>
              <a:rPr lang="en-US" sz="2400" dirty="0" smtClean="0"/>
              <a:t>Meeting ______</a:t>
            </a:r>
          </a:p>
          <a:p>
            <a:r>
              <a:rPr lang="en-US" sz="2400" dirty="0" smtClean="0"/>
              <a:t>Social contexts (schooling, home, community, therapies)</a:t>
            </a:r>
          </a:p>
          <a:p>
            <a:r>
              <a:rPr lang="en-US" sz="2400" dirty="0" smtClean="0"/>
              <a:t>Ways of knowing </a:t>
            </a:r>
          </a:p>
          <a:p>
            <a:r>
              <a:rPr lang="en-US" sz="2400" dirty="0" smtClean="0"/>
              <a:t>Themes</a:t>
            </a:r>
          </a:p>
          <a:p>
            <a:endParaRPr lang="en-US" sz="2400" dirty="0" smtClean="0"/>
          </a:p>
          <a:p>
            <a:endParaRPr lang="en-US" sz="2400" dirty="0"/>
          </a:p>
        </p:txBody>
      </p:sp>
    </p:spTree>
    <p:extLst>
      <p:ext uri="{BB962C8B-B14F-4D97-AF65-F5344CB8AC3E}">
        <p14:creationId xmlns:p14="http://schemas.microsoft.com/office/powerpoint/2010/main" val="2624096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10 </a:t>
            </a:r>
            <a:endParaRPr lang="en-US" dirty="0"/>
          </a:p>
        </p:txBody>
      </p:sp>
      <p:sp>
        <p:nvSpPr>
          <p:cNvPr id="3" name="Content Placeholder 2"/>
          <p:cNvSpPr>
            <a:spLocks noGrp="1"/>
          </p:cNvSpPr>
          <p:nvPr>
            <p:ph idx="1"/>
          </p:nvPr>
        </p:nvSpPr>
        <p:spPr>
          <a:xfrm>
            <a:off x="614363" y="1295401"/>
            <a:ext cx="7920038" cy="761999"/>
          </a:xfrm>
        </p:spPr>
        <p:txBody>
          <a:bodyPr>
            <a:normAutofit lnSpcReduction="10000"/>
          </a:bodyPr>
          <a:lstStyle/>
          <a:p>
            <a:r>
              <a:rPr lang="en-US" u="sng" dirty="0" smtClean="0"/>
              <a:t>Ways of Knowing David: </a:t>
            </a:r>
            <a:r>
              <a:rPr lang="en-US" dirty="0"/>
              <a:t>“</a:t>
            </a:r>
            <a:r>
              <a:rPr lang="en-US" dirty="0" err="1"/>
              <a:t>Burrr</a:t>
            </a:r>
            <a:r>
              <a:rPr lang="en-US" dirty="0"/>
              <a:t>…</a:t>
            </a:r>
            <a:r>
              <a:rPr lang="en-US" dirty="0" err="1"/>
              <a:t>eeee</a:t>
            </a:r>
            <a:r>
              <a:rPr lang="en-US" dirty="0"/>
              <a:t>” or “EEE.” “Dad, Dad, Dad.” </a:t>
            </a:r>
            <a:r>
              <a:rPr lang="en-US" dirty="0" smtClean="0"/>
              <a:t> </a:t>
            </a:r>
            <a:endParaRPr lang="en-US" dirty="0"/>
          </a:p>
          <a:p>
            <a:pPr marL="68569" indent="0">
              <a:buNone/>
            </a:pPr>
            <a:r>
              <a:rPr lang="en-US" dirty="0" smtClean="0"/>
              <a:t>“The words get stuck.” “He communicates with behavior.” Labeled autistic.</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057400"/>
            <a:ext cx="2671763" cy="359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057400"/>
            <a:ext cx="3686176" cy="355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059781" y="5649940"/>
            <a:ext cx="2209800" cy="381000"/>
          </a:xfrm>
          <a:prstGeom prst="rect">
            <a:avLst/>
          </a:prstGeom>
          <a:solidFill>
            <a:schemeClr val="tx1"/>
          </a:solidFill>
        </p:spPr>
        <p:txBody>
          <a:bodyPr wrap="square" rtlCol="0">
            <a:spAutoFit/>
          </a:bodyPr>
          <a:lstStyle/>
          <a:p>
            <a:pPr algn="ctr"/>
            <a:r>
              <a:rPr lang="en-US" dirty="0" smtClean="0">
                <a:solidFill>
                  <a:schemeClr val="bg1"/>
                </a:solidFill>
              </a:rPr>
              <a:t>“David &amp; I hugging.”</a:t>
            </a:r>
            <a:endParaRPr lang="en-US" dirty="0">
              <a:solidFill>
                <a:schemeClr val="bg1"/>
              </a:solidFill>
            </a:endParaRPr>
          </a:p>
        </p:txBody>
      </p:sp>
      <p:sp>
        <p:nvSpPr>
          <p:cNvPr id="7" name="TextBox 6"/>
          <p:cNvSpPr txBox="1"/>
          <p:nvPr/>
        </p:nvSpPr>
        <p:spPr>
          <a:xfrm>
            <a:off x="4800599" y="5635652"/>
            <a:ext cx="3200399" cy="369332"/>
          </a:xfrm>
          <a:prstGeom prst="rect">
            <a:avLst/>
          </a:prstGeom>
          <a:solidFill>
            <a:schemeClr val="tx1"/>
          </a:solidFill>
        </p:spPr>
        <p:txBody>
          <a:bodyPr wrap="square" rtlCol="0">
            <a:spAutoFit/>
          </a:bodyPr>
          <a:lstStyle/>
          <a:p>
            <a:pPr algn="ctr"/>
            <a:r>
              <a:rPr lang="en-US" dirty="0" smtClean="0">
                <a:solidFill>
                  <a:schemeClr val="bg1"/>
                </a:solidFill>
              </a:rPr>
              <a:t>“We’re playing in his body sock.”</a:t>
            </a:r>
            <a:endParaRPr lang="en-US" dirty="0">
              <a:solidFill>
                <a:schemeClr val="bg1"/>
              </a:solidFill>
            </a:endParaRPr>
          </a:p>
        </p:txBody>
      </p:sp>
    </p:spTree>
    <p:extLst>
      <p:ext uri="{BB962C8B-B14F-4D97-AF65-F5344CB8AC3E}">
        <p14:creationId xmlns:p14="http://schemas.microsoft.com/office/powerpoint/2010/main" val="188340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4625</TotalTime>
  <Words>2278</Words>
  <Application>Microsoft Office PowerPoint</Application>
  <PresentationFormat>On-screen Show (4:3)</PresentationFormat>
  <Paragraphs>185</Paragraphs>
  <Slides>28</Slides>
  <Notes>21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Urban Pop</vt:lpstr>
      <vt:lpstr>Negotiating the Social Borderlands:  Portraits of Young People with Disabilities and Their Struggle for Positive Relationships</vt:lpstr>
      <vt:lpstr>Who is here?</vt:lpstr>
      <vt:lpstr>Portraits of David, Katie, &amp; Marie</vt:lpstr>
      <vt:lpstr>PowerPoint Presentation</vt:lpstr>
      <vt:lpstr>Examples of Portraiture</vt:lpstr>
      <vt:lpstr>My study</vt:lpstr>
      <vt:lpstr>A little context</vt:lpstr>
      <vt:lpstr>Book’s Portrait structure</vt:lpstr>
      <vt:lpstr>David, 10 </vt:lpstr>
      <vt:lpstr>David</vt:lpstr>
      <vt:lpstr>Katie, 17</vt:lpstr>
      <vt:lpstr>Katie</vt:lpstr>
      <vt:lpstr>Marie, 8</vt:lpstr>
      <vt:lpstr>Marie</vt:lpstr>
      <vt:lpstr>Themes</vt:lpstr>
      <vt:lpstr>Negotiating social borders</vt:lpstr>
      <vt:lpstr>Negotiating social borderlands</vt:lpstr>
      <vt:lpstr>The power of imagination </vt:lpstr>
      <vt:lpstr>“Look at me!”: Portraiture and Agency</vt:lpstr>
      <vt:lpstr>Lessons Learned &amp; Questions</vt:lpstr>
      <vt:lpstr>Professional Preparation</vt:lpstr>
      <vt:lpstr>Who am I?</vt:lpstr>
      <vt:lpstr>Portraits of teachers in the field:  A disability studies perspective</vt:lpstr>
      <vt:lpstr>Disability Portraiture in  Pre-service Teacher Education</vt:lpstr>
      <vt:lpstr>Disability Portraiture in  Pre-service Teacher Education</vt:lpstr>
      <vt:lpstr>Next steps?</vt:lpstr>
      <vt:lpstr>Thank you</vt:lpstr>
      <vt:lpstr>Q &amp; A</vt:lpstr>
    </vt:vector>
  </TitlesOfParts>
  <Company>UCCS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Danielle Webber</cp:lastModifiedBy>
  <cp:revision>52</cp:revision>
  <cp:lastPrinted>2013-02-12T19:08:05Z</cp:lastPrinted>
  <dcterms:created xsi:type="dcterms:W3CDTF">2011-10-06T20:01:15Z</dcterms:created>
  <dcterms:modified xsi:type="dcterms:W3CDTF">2013-02-19T18:23:07Z</dcterms:modified>
</cp:coreProperties>
</file>